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6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0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58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8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9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3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92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39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3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FF7A-763C-4CB5-94F0-94CEDD788BA8}" type="datetimeFigureOut">
              <a:rPr lang="en-US" smtClean="0"/>
              <a:t>6/3/2015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D8B0-BA1E-44AE-9391-CA4DDBCA924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1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990656" cy="3123778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 reappraisal of Gaucher disease—Diagnosis and disease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algorithms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Pramod K.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Mistry,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Maria Domenica Cappellini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Elena Lukina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Hayri O¨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zsan, Sara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Mach Pascual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Hanna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Rosenbaum, Maria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Helena Solano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Zachary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Spigelman, Jesu´s Villarrubia,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Nora Patricia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Watman,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Gero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Massenkeil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5373216"/>
            <a:ext cx="6400800" cy="100811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AJH Educational Material Consensus Conference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VVC 2010 Wiley-Liss, Inc.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American Journal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332656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sz="2000" dirty="0" smtClean="0"/>
              <a:t>Primer enfermedad de déposito lisosomal para la que existe terapia  de reemplazo.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2000" dirty="0" smtClean="0"/>
              <a:t>Actualmente 5 terapias: </a:t>
            </a:r>
          </a:p>
          <a:p>
            <a:r>
              <a:rPr lang="es-AR" sz="2000" dirty="0" smtClean="0"/>
              <a:t>imiglucerasa  (Cerezyme®) (estándar of care)</a:t>
            </a:r>
          </a:p>
          <a:p>
            <a:r>
              <a:rPr lang="es-AR" sz="2000" dirty="0" smtClean="0"/>
              <a:t>vela                  (Vpriv®) </a:t>
            </a:r>
          </a:p>
          <a:p>
            <a:r>
              <a:rPr lang="es-AR" sz="2000" dirty="0" smtClean="0"/>
              <a:t>tali                    (Elelyso®)                                       </a:t>
            </a:r>
          </a:p>
          <a:p>
            <a:r>
              <a:rPr lang="es-AR" sz="2000" dirty="0" smtClean="0"/>
              <a:t>miglustat         (Zavesca®)</a:t>
            </a:r>
          </a:p>
          <a:p>
            <a:r>
              <a:rPr lang="es-AR" sz="2000" dirty="0" smtClean="0"/>
              <a:t>eliglustat         (Cerdelga®)</a:t>
            </a:r>
          </a:p>
          <a:p>
            <a:r>
              <a:rPr lang="es-AR" sz="2000" dirty="0" smtClean="0"/>
              <a:t>                                              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sz="2000" dirty="0" smtClean="0"/>
              <a:t>25% de los pacientes no acceden al tratamiento a tiempo por el retraso en el </a:t>
            </a:r>
          </a:p>
          <a:p>
            <a:r>
              <a:rPr lang="es-AR" sz="2000" dirty="0" smtClean="0"/>
              <a:t>      diagnóstico.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AR" sz="2000" dirty="0" smtClean="0"/>
              <a:t>Clínica hematológica: suelen ser referidos al hematólogo: </a:t>
            </a:r>
          </a:p>
          <a:p>
            <a:r>
              <a:rPr lang="es-AR" sz="2000" dirty="0" smtClean="0"/>
              <a:t>Mistry PK, Sadan S, Yang R, et al. </a:t>
            </a:r>
            <a:r>
              <a:rPr lang="es-AR" sz="2000" dirty="0" err="1" smtClean="0"/>
              <a:t>Consequences</a:t>
            </a:r>
            <a:r>
              <a:rPr lang="es-AR" sz="2000" dirty="0" smtClean="0"/>
              <a:t> of </a:t>
            </a:r>
            <a:r>
              <a:rPr lang="es-AR" sz="2000" dirty="0" err="1" smtClean="0"/>
              <a:t>diagnostic</a:t>
            </a:r>
            <a:r>
              <a:rPr lang="es-AR" sz="2000" dirty="0" smtClean="0"/>
              <a:t> </a:t>
            </a:r>
            <a:r>
              <a:rPr lang="es-AR" sz="2000" dirty="0" err="1" smtClean="0"/>
              <a:t>delays</a:t>
            </a:r>
            <a:r>
              <a:rPr lang="es-AR" sz="2000" dirty="0" smtClean="0"/>
              <a:t> in</a:t>
            </a:r>
          </a:p>
          <a:p>
            <a:r>
              <a:rPr lang="es-AR" sz="2000" dirty="0" err="1" smtClean="0"/>
              <a:t>type</a:t>
            </a:r>
            <a:r>
              <a:rPr lang="es-AR" sz="2000" dirty="0" smtClean="0"/>
              <a:t> 1 </a:t>
            </a:r>
            <a:r>
              <a:rPr lang="es-AR" sz="2000" dirty="0" err="1" smtClean="0"/>
              <a:t>Gaucher</a:t>
            </a:r>
            <a:r>
              <a:rPr lang="es-AR" sz="2000" dirty="0" smtClean="0"/>
              <a:t> </a:t>
            </a:r>
            <a:r>
              <a:rPr lang="es-AR" sz="2000" dirty="0" err="1" smtClean="0"/>
              <a:t>disease</a:t>
            </a:r>
            <a:r>
              <a:rPr lang="es-AR" sz="2000" dirty="0" smtClean="0"/>
              <a:t>: </a:t>
            </a:r>
            <a:r>
              <a:rPr lang="es-AR" sz="2000" dirty="0" err="1" smtClean="0"/>
              <a:t>The</a:t>
            </a:r>
            <a:r>
              <a:rPr lang="es-AR" sz="2000" dirty="0" smtClean="0"/>
              <a:t> </a:t>
            </a:r>
            <a:r>
              <a:rPr lang="es-AR" sz="2000" dirty="0" err="1" smtClean="0"/>
              <a:t>need</a:t>
            </a:r>
            <a:r>
              <a:rPr lang="es-AR" sz="2000" dirty="0" smtClean="0"/>
              <a:t> </a:t>
            </a:r>
            <a:r>
              <a:rPr lang="es-AR" sz="2000" dirty="0" err="1" smtClean="0"/>
              <a:t>for</a:t>
            </a:r>
            <a:r>
              <a:rPr lang="es-AR" sz="2000" dirty="0" smtClean="0"/>
              <a:t> </a:t>
            </a:r>
            <a:r>
              <a:rPr lang="es-AR" sz="2000" dirty="0" err="1" smtClean="0"/>
              <a:t>greater</a:t>
            </a:r>
            <a:r>
              <a:rPr lang="es-AR" sz="2000" dirty="0" smtClean="0"/>
              <a:t> </a:t>
            </a:r>
            <a:r>
              <a:rPr lang="es-AR" sz="2000" dirty="0" err="1" smtClean="0"/>
              <a:t>awareness</a:t>
            </a:r>
            <a:r>
              <a:rPr lang="es-AR" sz="2000" dirty="0" smtClean="0"/>
              <a:t> </a:t>
            </a:r>
            <a:r>
              <a:rPr lang="es-AR" sz="2000" dirty="0" err="1" smtClean="0"/>
              <a:t>among</a:t>
            </a:r>
            <a:r>
              <a:rPr lang="es-AR" sz="2000" dirty="0" smtClean="0"/>
              <a:t> </a:t>
            </a:r>
            <a:r>
              <a:rPr lang="es-AR" sz="2000" dirty="0" err="1" smtClean="0"/>
              <a:t>hematologists</a:t>
            </a:r>
            <a:r>
              <a:rPr lang="es-AR" sz="2000" dirty="0" smtClean="0"/>
              <a:t>-</a:t>
            </a:r>
          </a:p>
          <a:p>
            <a:r>
              <a:rPr lang="es-AR" sz="2000" dirty="0" err="1" smtClean="0"/>
              <a:t>oncologists</a:t>
            </a:r>
            <a:r>
              <a:rPr lang="es-AR" sz="2000" dirty="0" smtClean="0"/>
              <a:t> and </a:t>
            </a:r>
            <a:r>
              <a:rPr lang="es-AR" sz="2000" dirty="0" err="1" smtClean="0"/>
              <a:t>an</a:t>
            </a:r>
            <a:r>
              <a:rPr lang="es-AR" sz="2000" dirty="0" smtClean="0"/>
              <a:t> </a:t>
            </a:r>
            <a:r>
              <a:rPr lang="es-AR" sz="2000" dirty="0" err="1" smtClean="0"/>
              <a:t>opportunity</a:t>
            </a:r>
            <a:r>
              <a:rPr lang="es-AR" sz="2000" dirty="0" smtClean="0"/>
              <a:t> </a:t>
            </a:r>
            <a:r>
              <a:rPr lang="es-AR" sz="2000" dirty="0" err="1" smtClean="0"/>
              <a:t>for</a:t>
            </a:r>
            <a:r>
              <a:rPr lang="es-AR" sz="2000" dirty="0" smtClean="0"/>
              <a:t> </a:t>
            </a:r>
            <a:r>
              <a:rPr lang="es-AR" sz="2000" dirty="0" err="1" smtClean="0"/>
              <a:t>early</a:t>
            </a:r>
            <a:r>
              <a:rPr lang="es-AR" sz="2000" dirty="0" smtClean="0"/>
              <a:t> diagnosis and </a:t>
            </a:r>
            <a:r>
              <a:rPr lang="es-AR" sz="2000" dirty="0" err="1" smtClean="0"/>
              <a:t>intervention</a:t>
            </a:r>
            <a:r>
              <a:rPr lang="es-AR" sz="2000" dirty="0" smtClean="0"/>
              <a:t>. Am</a:t>
            </a:r>
          </a:p>
          <a:p>
            <a:r>
              <a:rPr lang="es-AR" sz="2000" dirty="0" smtClean="0"/>
              <a:t>J </a:t>
            </a:r>
            <a:r>
              <a:rPr lang="es-AR" sz="2000" dirty="0" err="1" smtClean="0"/>
              <a:t>Hematol</a:t>
            </a:r>
            <a:r>
              <a:rPr lang="es-AR" sz="2000" dirty="0" smtClean="0"/>
              <a:t> 2007;82:697–701. Sólo el 20% de los hematólogos consideraron el diagnóstico de </a:t>
            </a:r>
            <a:r>
              <a:rPr lang="es-AR" sz="2000" dirty="0" err="1" smtClean="0"/>
              <a:t>Gaucher</a:t>
            </a:r>
            <a:r>
              <a:rPr lang="es-AR" sz="2000" dirty="0" smtClean="0"/>
              <a:t> en el diagnóstico diferencial de pacientes con clínica clásica.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70679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27" y="332656"/>
            <a:ext cx="8610753" cy="62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47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2172"/>
            <a:ext cx="8773252" cy="6345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48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87216" y="222006"/>
            <a:ext cx="3600400" cy="770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CuadroTexto"/>
          <p:cNvSpPr txBox="1"/>
          <p:nvPr/>
        </p:nvSpPr>
        <p:spPr>
          <a:xfrm>
            <a:off x="3053631" y="345588"/>
            <a:ext cx="2460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 smtClean="0"/>
              <a:t>Esplenomegalia</a:t>
            </a:r>
            <a:endParaRPr lang="en-US" sz="2800" dirty="0"/>
          </a:p>
        </p:txBody>
      </p:sp>
      <p:sp>
        <p:nvSpPr>
          <p:cNvPr id="4" name="3 Rectángulo"/>
          <p:cNvSpPr/>
          <p:nvPr/>
        </p:nvSpPr>
        <p:spPr>
          <a:xfrm>
            <a:off x="467544" y="1472208"/>
            <a:ext cx="252028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Esplenectomía</a:t>
            </a:r>
            <a:endParaRPr lang="es-AR" dirty="0"/>
          </a:p>
        </p:txBody>
      </p:sp>
      <p:sp>
        <p:nvSpPr>
          <p:cNvPr id="5" name="4 Rectángulo"/>
          <p:cNvSpPr/>
          <p:nvPr/>
        </p:nvSpPr>
        <p:spPr>
          <a:xfrm>
            <a:off x="3209940" y="1340768"/>
            <a:ext cx="25202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Sin elementos de hipertensión portal</a:t>
            </a:r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11560" y="6356176"/>
            <a:ext cx="6984776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000" dirty="0" smtClean="0"/>
              <a:t>DBS</a:t>
            </a:r>
            <a:endParaRPr lang="en-US" sz="40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427312" y="2132856"/>
            <a:ext cx="0" cy="397028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4193544" y="1124744"/>
            <a:ext cx="0" cy="1800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203848" y="2286713"/>
            <a:ext cx="2548612" cy="132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Plaquetas &lt;150 mil, +/- dolores óseos,+/-MGUS/</a:t>
            </a:r>
            <a:r>
              <a:rPr lang="es-AR" dirty="0" err="1" smtClean="0"/>
              <a:t>poligamapatía</a:t>
            </a:r>
            <a:r>
              <a:rPr lang="es-AR" dirty="0" smtClean="0"/>
              <a:t> en paciente menor de 30 </a:t>
            </a:r>
            <a:endParaRPr lang="en-US" dirty="0"/>
          </a:p>
        </p:txBody>
      </p:sp>
      <p:sp>
        <p:nvSpPr>
          <p:cNvPr id="14" name="13 Rectángulo"/>
          <p:cNvSpPr/>
          <p:nvPr/>
        </p:nvSpPr>
        <p:spPr>
          <a:xfrm>
            <a:off x="2155419" y="5106888"/>
            <a:ext cx="119244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No células de </a:t>
            </a:r>
            <a:r>
              <a:rPr lang="es-AR" dirty="0" err="1" smtClean="0"/>
              <a:t>Gaucher</a:t>
            </a:r>
            <a:endParaRPr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826768" y="5106888"/>
            <a:ext cx="14653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Se descarta patología maligna</a:t>
            </a: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5630416" y="5106888"/>
            <a:ext cx="14150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Células de </a:t>
            </a:r>
            <a:r>
              <a:rPr lang="es-AR" dirty="0" err="1" smtClean="0"/>
              <a:t>Gaucher</a:t>
            </a:r>
            <a:endParaRPr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147913" y="1436204"/>
            <a:ext cx="8172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NO</a:t>
            </a:r>
            <a:endParaRPr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6084168" y="2286713"/>
            <a:ext cx="135941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Plaquetas &lt; 150 mil + anemia/o dolor óseo +/o MGUS</a:t>
            </a:r>
            <a:endParaRPr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7596336" y="1544216"/>
            <a:ext cx="1368152" cy="4410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 dirty="0" smtClean="0"/>
              <a:t>Información adicional que apoya el diagnóstico:</a:t>
            </a:r>
          </a:p>
          <a:p>
            <a:pPr algn="ctr"/>
            <a:r>
              <a:rPr lang="es-AR" sz="1400" dirty="0" smtClean="0"/>
              <a:t>Cálculos  vesiculares</a:t>
            </a:r>
          </a:p>
          <a:p>
            <a:pPr algn="ctr"/>
            <a:r>
              <a:rPr lang="es-AR" sz="1400" dirty="0" smtClean="0"/>
              <a:t>Disconfort abdominal</a:t>
            </a:r>
          </a:p>
          <a:p>
            <a:pPr algn="ctr"/>
            <a:r>
              <a:rPr lang="es-AR" sz="1400" dirty="0" smtClean="0"/>
              <a:t>Colesterol bajo</a:t>
            </a:r>
          </a:p>
          <a:p>
            <a:pPr algn="ctr"/>
            <a:r>
              <a:rPr lang="es-AR" sz="1400" dirty="0" smtClean="0"/>
              <a:t>Ferritina alta</a:t>
            </a:r>
          </a:p>
          <a:p>
            <a:pPr algn="ctr"/>
            <a:r>
              <a:rPr lang="es-AR" sz="1400" dirty="0" smtClean="0"/>
              <a:t>Trombocitopenia asociada  al embarazo</a:t>
            </a:r>
          </a:p>
          <a:p>
            <a:pPr algn="ctr"/>
            <a:r>
              <a:rPr lang="es-AR" sz="1400" dirty="0" smtClean="0"/>
              <a:t>Hemorragia post parto</a:t>
            </a:r>
          </a:p>
          <a:p>
            <a:pPr algn="ctr"/>
            <a:r>
              <a:rPr lang="es-AR" sz="1400" dirty="0" smtClean="0"/>
              <a:t>Dolor óseo</a:t>
            </a:r>
          </a:p>
          <a:p>
            <a:pPr algn="ctr"/>
            <a:r>
              <a:rPr lang="es-AR" sz="1400" dirty="0" smtClean="0"/>
              <a:t> Gamapatía</a:t>
            </a:r>
            <a:endParaRPr lang="en-US" sz="1400" dirty="0"/>
          </a:p>
        </p:txBody>
      </p:sp>
      <p:sp>
        <p:nvSpPr>
          <p:cNvPr id="20" name="19 Rectángulo"/>
          <p:cNvSpPr/>
          <p:nvPr/>
        </p:nvSpPr>
        <p:spPr>
          <a:xfrm>
            <a:off x="3203848" y="3870889"/>
            <a:ext cx="254861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Excluir patología maligna</a:t>
            </a:r>
          </a:p>
          <a:p>
            <a:pPr algn="ctr"/>
            <a:r>
              <a:rPr lang="es-AR" dirty="0" smtClean="0"/>
              <a:t>Buscar células de Guacher en biopsia</a:t>
            </a:r>
            <a:endParaRPr lang="en-US" dirty="0"/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4159816" y="2060848"/>
            <a:ext cx="0" cy="1800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4287959" y="3648844"/>
            <a:ext cx="0" cy="1800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 flipH="1">
            <a:off x="3059832" y="4884030"/>
            <a:ext cx="108012" cy="1156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4204965" y="4868866"/>
            <a:ext cx="82994" cy="2163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5629970" y="4858669"/>
            <a:ext cx="259700" cy="1072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6087616" y="1052736"/>
            <a:ext cx="428600" cy="3474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>
            <a:off x="6636804" y="1929408"/>
            <a:ext cx="0" cy="2214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 flipH="1">
            <a:off x="5882310" y="4005064"/>
            <a:ext cx="633906" cy="3230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 de flecha"/>
          <p:cNvCxnSpPr/>
          <p:nvPr/>
        </p:nvCxnSpPr>
        <p:spPr>
          <a:xfrm>
            <a:off x="2487218" y="6078193"/>
            <a:ext cx="1" cy="189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4283968" y="6103137"/>
            <a:ext cx="10964" cy="2061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>
            <a:off x="6084168" y="6100699"/>
            <a:ext cx="0" cy="2086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02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238</Words>
  <Application>Microsoft Office PowerPoint</Application>
  <PresentationFormat>Presentación en pantalla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 reappraisal of Gaucher disease—Diagnosis and disease management algorithms  Pramod K. Mistry, Maria Domenica Cappellini, Elena Lukina, Hayri O¨ zsan, Sara Mach Pascual, Hanna Rosenbaum, Maria Helena Solano, Zachary Spigelman, Jesu´s Villarrubia, Nora Patricia Watman, and Gero Massenkeil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Genzyme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reappraisal of Gaucher disease—Diagnosis and disease management algorithms  Pramod K. Mistry, Maria Domenica Cappellini, Elena Lukina, Hayri O¨ zsan, Sara Mach Pascual, Hanna Rosenbaum, Maria Helena Solano, Zachary Spigelman, Jesu´s Villarrubia, Nora Patricia Watman, and Gero Massenkeil</dc:title>
  <dc:creator>Guecaimburu Ehuletche, Maria del Rosario GZ/UY</dc:creator>
  <cp:lastModifiedBy>Mariana Zteve</cp:lastModifiedBy>
  <cp:revision>17</cp:revision>
  <dcterms:created xsi:type="dcterms:W3CDTF">2014-10-10T17:32:23Z</dcterms:created>
  <dcterms:modified xsi:type="dcterms:W3CDTF">2015-06-03T14:26:12Z</dcterms:modified>
</cp:coreProperties>
</file>