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72" r:id="rId3"/>
    <p:sldId id="314" r:id="rId4"/>
    <p:sldId id="335" r:id="rId5"/>
    <p:sldId id="313" r:id="rId6"/>
    <p:sldId id="339" r:id="rId7"/>
    <p:sldId id="328" r:id="rId8"/>
    <p:sldId id="310" r:id="rId9"/>
    <p:sldId id="292" r:id="rId10"/>
    <p:sldId id="349" r:id="rId11"/>
    <p:sldId id="350" r:id="rId12"/>
    <p:sldId id="352" r:id="rId13"/>
    <p:sldId id="354" r:id="rId14"/>
    <p:sldId id="355" r:id="rId15"/>
    <p:sldId id="356" r:id="rId16"/>
    <p:sldId id="357" r:id="rId17"/>
    <p:sldId id="358" r:id="rId18"/>
    <p:sldId id="359" r:id="rId19"/>
    <p:sldId id="348" r:id="rId20"/>
    <p:sldId id="361" r:id="rId21"/>
    <p:sldId id="360" r:id="rId22"/>
    <p:sldId id="362" r:id="rId23"/>
    <p:sldId id="363" r:id="rId24"/>
    <p:sldId id="364" r:id="rId25"/>
    <p:sldId id="365" r:id="rId26"/>
    <p:sldId id="367" r:id="rId27"/>
    <p:sldId id="368" r:id="rId28"/>
    <p:sldId id="369" r:id="rId29"/>
    <p:sldId id="370" r:id="rId30"/>
    <p:sldId id="342" r:id="rId31"/>
    <p:sldId id="259" r:id="rId32"/>
    <p:sldId id="330" r:id="rId33"/>
    <p:sldId id="294" r:id="rId34"/>
    <p:sldId id="262" r:id="rId35"/>
    <p:sldId id="316" r:id="rId36"/>
    <p:sldId id="317" r:id="rId37"/>
    <p:sldId id="318" r:id="rId38"/>
    <p:sldId id="334" r:id="rId39"/>
    <p:sldId id="319" r:id="rId40"/>
    <p:sldId id="320" r:id="rId41"/>
    <p:sldId id="322" r:id="rId42"/>
    <p:sldId id="366" r:id="rId43"/>
    <p:sldId id="371" r:id="rId44"/>
    <p:sldId id="290" r:id="rId45"/>
    <p:sldId id="29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9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2430" autoAdjust="0"/>
  </p:normalViewPr>
  <p:slideViewPr>
    <p:cSldViewPr>
      <p:cViewPr varScale="1">
        <p:scale>
          <a:sx n="67" d="100"/>
          <a:sy n="67" d="100"/>
        </p:scale>
        <p:origin x="-120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706A1-4820-4A43-B305-00BAE44CAD0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4AAE25-ED7C-4DEC-B1A9-473B2BEFC9D2}">
      <dgm:prSet phldrT="[Texto]"/>
      <dgm:spPr/>
      <dgm:t>
        <a:bodyPr/>
        <a:lstStyle/>
        <a:p>
          <a:r>
            <a:rPr lang="es-ES_tradnl" dirty="0" smtClean="0"/>
            <a:t>608 </a:t>
          </a:r>
          <a:endParaRPr lang="es-ES" dirty="0"/>
        </a:p>
      </dgm:t>
    </dgm:pt>
    <dgm:pt modelId="{8DC47894-F8F2-4BC7-8BF9-D0C95AAE2E35}" type="parTrans" cxnId="{BBD8B01D-104A-46C8-9BA9-48DCB0A074B4}">
      <dgm:prSet/>
      <dgm:spPr/>
      <dgm:t>
        <a:bodyPr/>
        <a:lstStyle/>
        <a:p>
          <a:endParaRPr lang="es-ES"/>
        </a:p>
      </dgm:t>
    </dgm:pt>
    <dgm:pt modelId="{1C2CC67C-C3E0-4326-AD38-9C618D999FDC}" type="sibTrans" cxnId="{BBD8B01D-104A-46C8-9BA9-48DCB0A074B4}">
      <dgm:prSet/>
      <dgm:spPr/>
      <dgm:t>
        <a:bodyPr/>
        <a:lstStyle/>
        <a:p>
          <a:endParaRPr lang="es-ES"/>
        </a:p>
      </dgm:t>
    </dgm:pt>
    <dgm:pt modelId="{E058D555-3C4A-4371-8B30-37823F7A252F}">
      <dgm:prSet phldrT="[Texto]"/>
      <dgm:spPr/>
      <dgm:t>
        <a:bodyPr/>
        <a:lstStyle/>
        <a:p>
          <a:r>
            <a:rPr lang="es-ES_tradnl" dirty="0" smtClean="0"/>
            <a:t>223</a:t>
          </a:r>
          <a:endParaRPr lang="es-ES" dirty="0"/>
        </a:p>
      </dgm:t>
    </dgm:pt>
    <dgm:pt modelId="{C2010CAF-6528-4C38-AAB7-B9CE0DAD6186}" type="parTrans" cxnId="{32307517-F823-4775-8BEE-FCB5E9CA003C}">
      <dgm:prSet/>
      <dgm:spPr/>
      <dgm:t>
        <a:bodyPr/>
        <a:lstStyle/>
        <a:p>
          <a:endParaRPr lang="es-ES"/>
        </a:p>
      </dgm:t>
    </dgm:pt>
    <dgm:pt modelId="{71918F4A-D571-4C03-89EA-FC15E2F4FB29}" type="sibTrans" cxnId="{32307517-F823-4775-8BEE-FCB5E9CA003C}">
      <dgm:prSet/>
      <dgm:spPr/>
      <dgm:t>
        <a:bodyPr/>
        <a:lstStyle/>
        <a:p>
          <a:endParaRPr lang="es-ES"/>
        </a:p>
      </dgm:t>
    </dgm:pt>
    <dgm:pt modelId="{3D845302-2102-4195-8F56-BE9B7EA6026F}">
      <dgm:prSet phldrT="[Texto]"/>
      <dgm:spPr/>
      <dgm:t>
        <a:bodyPr/>
        <a:lstStyle/>
        <a:p>
          <a:r>
            <a:rPr lang="es-ES_tradnl" dirty="0" smtClean="0"/>
            <a:t>385</a:t>
          </a:r>
          <a:endParaRPr lang="es-ES" dirty="0"/>
        </a:p>
      </dgm:t>
    </dgm:pt>
    <dgm:pt modelId="{CC371C1B-A16E-4659-B383-7570CC07E532}" type="parTrans" cxnId="{703034E6-360E-4F67-9167-A94966DED7FB}">
      <dgm:prSet/>
      <dgm:spPr/>
      <dgm:t>
        <a:bodyPr/>
        <a:lstStyle/>
        <a:p>
          <a:endParaRPr lang="es-ES"/>
        </a:p>
      </dgm:t>
    </dgm:pt>
    <dgm:pt modelId="{045F700C-5D0B-4BED-AF65-FC9BC5D371AD}" type="sibTrans" cxnId="{703034E6-360E-4F67-9167-A94966DED7FB}">
      <dgm:prSet/>
      <dgm:spPr/>
      <dgm:t>
        <a:bodyPr/>
        <a:lstStyle/>
        <a:p>
          <a:endParaRPr lang="es-ES"/>
        </a:p>
      </dgm:t>
    </dgm:pt>
    <dgm:pt modelId="{C24E4691-BE64-47F5-A7D7-81D08B451FF0}" type="pres">
      <dgm:prSet presAssocID="{372706A1-4820-4A43-B305-00BAE44CAD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76F3FCC-CDB9-4268-B46F-0BC0A23DFCDE}" type="pres">
      <dgm:prSet presAssocID="{E14AAE25-ED7C-4DEC-B1A9-473B2BEFC9D2}" presName="singleCycle" presStyleCnt="0"/>
      <dgm:spPr/>
    </dgm:pt>
    <dgm:pt modelId="{A5260207-D5D7-4863-B286-5379F238DD71}" type="pres">
      <dgm:prSet presAssocID="{E14AAE25-ED7C-4DEC-B1A9-473B2BEFC9D2}" presName="singleCenter" presStyleLbl="node1" presStyleIdx="0" presStyleCnt="3" custLinFactNeighborX="-6165" custLinFactNeighborY="-41151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57FA96EC-B6D0-47AC-91F6-24EC6379FB95}" type="pres">
      <dgm:prSet presAssocID="{C2010CAF-6528-4C38-AAB7-B9CE0DAD6186}" presName="Name56" presStyleLbl="parChTrans1D2" presStyleIdx="0" presStyleCnt="2"/>
      <dgm:spPr/>
      <dgm:t>
        <a:bodyPr/>
        <a:lstStyle/>
        <a:p>
          <a:endParaRPr lang="it-IT"/>
        </a:p>
      </dgm:t>
    </dgm:pt>
    <dgm:pt modelId="{F84A20F7-2DE2-4DD0-839C-3CEF068CDC46}" type="pres">
      <dgm:prSet presAssocID="{E058D555-3C4A-4371-8B30-37823F7A252F}" presName="text0" presStyleLbl="node1" presStyleIdx="1" presStyleCnt="3" custScaleX="170673" custScaleY="106400" custRadScaleRad="137252" custRadScaleInc="87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FA3834-DAAC-4365-B4F1-D5B5DBF70AF5}" type="pres">
      <dgm:prSet presAssocID="{CC371C1B-A16E-4659-B383-7570CC07E532}" presName="Name56" presStyleLbl="parChTrans1D2" presStyleIdx="1" presStyleCnt="2"/>
      <dgm:spPr/>
      <dgm:t>
        <a:bodyPr/>
        <a:lstStyle/>
        <a:p>
          <a:endParaRPr lang="it-IT"/>
        </a:p>
      </dgm:t>
    </dgm:pt>
    <dgm:pt modelId="{5528F1F5-68B1-47EC-862C-2D8AB90571D4}" type="pres">
      <dgm:prSet presAssocID="{3D845302-2102-4195-8F56-BE9B7EA6026F}" presName="text0" presStyleLbl="node1" presStyleIdx="2" presStyleCnt="3" custRadScaleRad="164941" custRadScaleInc="1119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3034E6-360E-4F67-9167-A94966DED7FB}" srcId="{E14AAE25-ED7C-4DEC-B1A9-473B2BEFC9D2}" destId="{3D845302-2102-4195-8F56-BE9B7EA6026F}" srcOrd="1" destOrd="0" parTransId="{CC371C1B-A16E-4659-B383-7570CC07E532}" sibTransId="{045F700C-5D0B-4BED-AF65-FC9BC5D371AD}"/>
    <dgm:cxn modelId="{BBD8B01D-104A-46C8-9BA9-48DCB0A074B4}" srcId="{372706A1-4820-4A43-B305-00BAE44CAD00}" destId="{E14AAE25-ED7C-4DEC-B1A9-473B2BEFC9D2}" srcOrd="0" destOrd="0" parTransId="{8DC47894-F8F2-4BC7-8BF9-D0C95AAE2E35}" sibTransId="{1C2CC67C-C3E0-4326-AD38-9C618D999FDC}"/>
    <dgm:cxn modelId="{994DD781-595F-4D99-903D-6C6581CE6978}" type="presOf" srcId="{E058D555-3C4A-4371-8B30-37823F7A252F}" destId="{F84A20F7-2DE2-4DD0-839C-3CEF068CDC46}" srcOrd="0" destOrd="0" presId="urn:microsoft.com/office/officeart/2008/layout/RadialCluster"/>
    <dgm:cxn modelId="{D49EE6B2-CF7F-4E73-BB31-F9FD23E4A0AC}" type="presOf" srcId="{CC371C1B-A16E-4659-B383-7570CC07E532}" destId="{43FA3834-DAAC-4365-B4F1-D5B5DBF70AF5}" srcOrd="0" destOrd="0" presId="urn:microsoft.com/office/officeart/2008/layout/RadialCluster"/>
    <dgm:cxn modelId="{9AC27077-AF90-4639-BD25-7616FC427A5A}" type="presOf" srcId="{372706A1-4820-4A43-B305-00BAE44CAD00}" destId="{C24E4691-BE64-47F5-A7D7-81D08B451FF0}" srcOrd="0" destOrd="0" presId="urn:microsoft.com/office/officeart/2008/layout/RadialCluster"/>
    <dgm:cxn modelId="{1DFD5F19-67BB-49F6-B2FB-DA085A743614}" type="presOf" srcId="{3D845302-2102-4195-8F56-BE9B7EA6026F}" destId="{5528F1F5-68B1-47EC-862C-2D8AB90571D4}" srcOrd="0" destOrd="0" presId="urn:microsoft.com/office/officeart/2008/layout/RadialCluster"/>
    <dgm:cxn modelId="{1FB1D0F8-E436-469A-8A43-DB5210D0E88A}" type="presOf" srcId="{C2010CAF-6528-4C38-AAB7-B9CE0DAD6186}" destId="{57FA96EC-B6D0-47AC-91F6-24EC6379FB95}" srcOrd="0" destOrd="0" presId="urn:microsoft.com/office/officeart/2008/layout/RadialCluster"/>
    <dgm:cxn modelId="{32307517-F823-4775-8BEE-FCB5E9CA003C}" srcId="{E14AAE25-ED7C-4DEC-B1A9-473B2BEFC9D2}" destId="{E058D555-3C4A-4371-8B30-37823F7A252F}" srcOrd="0" destOrd="0" parTransId="{C2010CAF-6528-4C38-AAB7-B9CE0DAD6186}" sibTransId="{71918F4A-D571-4C03-89EA-FC15E2F4FB29}"/>
    <dgm:cxn modelId="{EDF4B569-EF56-46DE-B49E-D54601CADF7C}" type="presOf" srcId="{E14AAE25-ED7C-4DEC-B1A9-473B2BEFC9D2}" destId="{A5260207-D5D7-4863-B286-5379F238DD71}" srcOrd="0" destOrd="0" presId="urn:microsoft.com/office/officeart/2008/layout/RadialCluster"/>
    <dgm:cxn modelId="{5192F476-A680-4EAE-A0DE-8AB8AC89F205}" type="presParOf" srcId="{C24E4691-BE64-47F5-A7D7-81D08B451FF0}" destId="{576F3FCC-CDB9-4268-B46F-0BC0A23DFCDE}" srcOrd="0" destOrd="0" presId="urn:microsoft.com/office/officeart/2008/layout/RadialCluster"/>
    <dgm:cxn modelId="{6EDB07C7-4BDD-4990-BF17-6A229D11AE91}" type="presParOf" srcId="{576F3FCC-CDB9-4268-B46F-0BC0A23DFCDE}" destId="{A5260207-D5D7-4863-B286-5379F238DD71}" srcOrd="0" destOrd="0" presId="urn:microsoft.com/office/officeart/2008/layout/RadialCluster"/>
    <dgm:cxn modelId="{A52A37C8-077E-46C5-8149-0774C2D31B1B}" type="presParOf" srcId="{576F3FCC-CDB9-4268-B46F-0BC0A23DFCDE}" destId="{57FA96EC-B6D0-47AC-91F6-24EC6379FB95}" srcOrd="1" destOrd="0" presId="urn:microsoft.com/office/officeart/2008/layout/RadialCluster"/>
    <dgm:cxn modelId="{E7F829FB-DDDD-4A8D-A14E-74B749079B83}" type="presParOf" srcId="{576F3FCC-CDB9-4268-B46F-0BC0A23DFCDE}" destId="{F84A20F7-2DE2-4DD0-839C-3CEF068CDC46}" srcOrd="2" destOrd="0" presId="urn:microsoft.com/office/officeart/2008/layout/RadialCluster"/>
    <dgm:cxn modelId="{1A60D4C3-46B9-4C51-BF4C-B456B02F2BF7}" type="presParOf" srcId="{576F3FCC-CDB9-4268-B46F-0BC0A23DFCDE}" destId="{43FA3834-DAAC-4365-B4F1-D5B5DBF70AF5}" srcOrd="3" destOrd="0" presId="urn:microsoft.com/office/officeart/2008/layout/RadialCluster"/>
    <dgm:cxn modelId="{AB1C257F-F1FA-420C-8410-B87737157B5D}" type="presParOf" srcId="{576F3FCC-CDB9-4268-B46F-0BC0A23DFCDE}" destId="{5528F1F5-68B1-47EC-862C-2D8AB90571D4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60207-D5D7-4863-B286-5379F238DD71}">
      <dsp:nvSpPr>
        <dsp:cNvPr id="0" name=""/>
        <dsp:cNvSpPr/>
      </dsp:nvSpPr>
      <dsp:spPr>
        <a:xfrm>
          <a:off x="3472225" y="124144"/>
          <a:ext cx="1520748" cy="152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608 </a:t>
          </a:r>
          <a:endParaRPr lang="es-ES" sz="3600" kern="1200" dirty="0"/>
        </a:p>
      </dsp:txBody>
      <dsp:txXfrm>
        <a:off x="3472225" y="124144"/>
        <a:ext cx="1520748" cy="1520748"/>
      </dsp:txXfrm>
    </dsp:sp>
    <dsp:sp modelId="{57FA96EC-B6D0-47AC-91F6-24EC6379FB95}">
      <dsp:nvSpPr>
        <dsp:cNvPr id="0" name=""/>
        <dsp:cNvSpPr/>
      </dsp:nvSpPr>
      <dsp:spPr>
        <a:xfrm rot="1259151">
          <a:off x="4945057" y="1434890"/>
          <a:ext cx="1444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47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A20F7-2DE2-4DD0-839C-3CEF068CDC46}">
      <dsp:nvSpPr>
        <dsp:cNvPr id="0" name=""/>
        <dsp:cNvSpPr/>
      </dsp:nvSpPr>
      <dsp:spPr>
        <a:xfrm>
          <a:off x="6341877" y="1485062"/>
          <a:ext cx="1738989" cy="1084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223</a:t>
          </a:r>
          <a:endParaRPr lang="es-ES" sz="3600" kern="1200" dirty="0"/>
        </a:p>
      </dsp:txBody>
      <dsp:txXfrm>
        <a:off x="6341877" y="1485062"/>
        <a:ext cx="1738989" cy="1084110"/>
      </dsp:txXfrm>
    </dsp:sp>
    <dsp:sp modelId="{43FA3834-DAAC-4365-B4F1-D5B5DBF70AF5}">
      <dsp:nvSpPr>
        <dsp:cNvPr id="0" name=""/>
        <dsp:cNvSpPr/>
      </dsp:nvSpPr>
      <dsp:spPr>
        <a:xfrm rot="9659503">
          <a:off x="1659791" y="1449891"/>
          <a:ext cx="18632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32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8F1F5-68B1-47EC-862C-2D8AB90571D4}">
      <dsp:nvSpPr>
        <dsp:cNvPr id="0" name=""/>
        <dsp:cNvSpPr/>
      </dsp:nvSpPr>
      <dsp:spPr>
        <a:xfrm>
          <a:off x="691690" y="1419372"/>
          <a:ext cx="1018901" cy="101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385</a:t>
          </a:r>
          <a:endParaRPr lang="es-ES" sz="3600" kern="1200" dirty="0"/>
        </a:p>
      </dsp:txBody>
      <dsp:txXfrm>
        <a:off x="691690" y="1419372"/>
        <a:ext cx="1018901" cy="101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DEB54-5E9B-48A0-B11E-55A4DC53B801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DCA7-1E7D-4875-9321-023DD586AECB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1723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DCA7-1E7D-4875-9321-023DD586AECB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C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E358A-B59A-43C3-9252-37E59D09C3EF}" type="datetimeFigureOut">
              <a:rPr lang="en-CA" smtClean="0"/>
              <a:pPr/>
              <a:t>25/03/2013</a:t>
            </a:fld>
            <a:endParaRPr lang="en-C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8FF9-F550-4071-9F85-664F1F1318D4}" type="slidenum">
              <a:rPr lang="en-CA" smtClean="0"/>
              <a:pPr/>
              <a:t>‹Nº›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453650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Criterios para definir la duración de la </a:t>
            </a:r>
            <a:r>
              <a:rPr lang="es-ES" sz="2800" dirty="0" err="1" smtClean="0">
                <a:solidFill>
                  <a:srgbClr val="FF0000"/>
                </a:solidFill>
              </a:rPr>
              <a:t>anticoagulación</a:t>
            </a:r>
            <a:r>
              <a:rPr lang="es-ES" sz="2800" dirty="0" smtClean="0">
                <a:solidFill>
                  <a:srgbClr val="FF0000"/>
                </a:solidFill>
              </a:rPr>
              <a:t> oral con </a:t>
            </a:r>
            <a:r>
              <a:rPr lang="es-ES" sz="2800" dirty="0" err="1" smtClean="0">
                <a:solidFill>
                  <a:srgbClr val="FF0000"/>
                </a:solidFill>
              </a:rPr>
              <a:t>warfarina</a:t>
            </a:r>
            <a:r>
              <a:rPr lang="es-ES" sz="2800" dirty="0" smtClean="0">
                <a:solidFill>
                  <a:srgbClr val="FF0000"/>
                </a:solidFill>
              </a:rPr>
              <a:t> luego de un evento </a:t>
            </a:r>
            <a:r>
              <a:rPr lang="es-ES" sz="2800" dirty="0" err="1" smtClean="0">
                <a:solidFill>
                  <a:srgbClr val="FF0000"/>
                </a:solidFill>
              </a:rPr>
              <a:t>tromboembólico</a:t>
            </a:r>
            <a:r>
              <a:rPr lang="es-ES" sz="2800" dirty="0" smtClean="0">
                <a:solidFill>
                  <a:srgbClr val="FF0000"/>
                </a:solidFill>
              </a:rPr>
              <a:t>. </a:t>
            </a: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En qué paciente debemos  mantener el tratamiento a largo plazo?</a:t>
            </a:r>
            <a:r>
              <a:rPr lang="es-ES" b="1" dirty="0" smtClean="0">
                <a:solidFill>
                  <a:srgbClr val="00B050"/>
                </a:solidFill>
              </a:rPr>
              <a:t> </a:t>
            </a:r>
            <a:br>
              <a:rPr lang="es-ES" b="1" dirty="0" smtClean="0">
                <a:solidFill>
                  <a:srgbClr val="00B050"/>
                </a:solidFill>
              </a:rPr>
            </a:br>
            <a:r>
              <a:rPr lang="es-ES" b="1" dirty="0" smtClean="0">
                <a:solidFill>
                  <a:srgbClr val="00B050"/>
                </a:solidFill>
              </a:rPr>
              <a:t/>
            </a:r>
            <a:br>
              <a:rPr lang="es-ES" b="1" dirty="0" smtClean="0">
                <a:solidFill>
                  <a:srgbClr val="00B05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EMC SHU 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6093296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  Dra. Isabel Moro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FF0000"/>
                </a:solidFill>
              </a:rPr>
              <a:t>      1)  LOS ESTUDIOS PROLONG:</a:t>
            </a:r>
          </a:p>
          <a:p>
            <a:pPr marL="0" indent="0">
              <a:buNone/>
            </a:pPr>
            <a:r>
              <a:rPr lang="en-CA" sz="4400" dirty="0">
                <a:solidFill>
                  <a:srgbClr val="FF0000"/>
                </a:solidFill>
              </a:rPr>
              <a:t> </a:t>
            </a:r>
            <a:r>
              <a:rPr lang="en-CA" sz="4400" dirty="0" smtClean="0">
                <a:solidFill>
                  <a:srgbClr val="FF0000"/>
                </a:solidFill>
              </a:rPr>
              <a:t>           </a:t>
            </a:r>
            <a:r>
              <a:rPr lang="en-CA" sz="2400" dirty="0" smtClean="0">
                <a:solidFill>
                  <a:srgbClr val="FF0000"/>
                </a:solidFill>
              </a:rPr>
              <a:t>DURACION DE ACO SEGUN  DIMEROS D</a:t>
            </a:r>
            <a:endParaRPr lang="en-C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A) PROLONG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200" dirty="0" smtClean="0"/>
              <a:t>N </a:t>
            </a:r>
            <a:r>
              <a:rPr lang="en-CA" sz="2200" dirty="0" err="1"/>
              <a:t>Engl</a:t>
            </a:r>
            <a:r>
              <a:rPr lang="en-CA" sz="2200" dirty="0"/>
              <a:t> J Med 2006;355:1780-9.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d-Dimer Testing to Determine the </a:t>
            </a:r>
            <a:r>
              <a:rPr lang="en-US" dirty="0" smtClean="0"/>
              <a:t>Duration of Anticoagulation Therapy.</a:t>
            </a:r>
          </a:p>
          <a:p>
            <a:endParaRPr lang="en-US" dirty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636251" cy="194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285293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608 PTS ELEGIBLES: ETEV no provocada, no </a:t>
            </a:r>
            <a:r>
              <a:rPr lang="es-ES_tradnl" dirty="0" err="1" smtClean="0"/>
              <a:t>cancer</a:t>
            </a:r>
            <a:r>
              <a:rPr lang="es-ES_tradnl" dirty="0" smtClean="0"/>
              <a:t>, posibilidad de control, no IR, no </a:t>
            </a:r>
            <a:r>
              <a:rPr lang="es-ES_tradnl" dirty="0" err="1" smtClean="0"/>
              <a:t>enf</a:t>
            </a:r>
            <a:r>
              <a:rPr lang="es-ES_tradnl" dirty="0" smtClean="0"/>
              <a:t>. Hepática,  no SAF, no </a:t>
            </a:r>
            <a:r>
              <a:rPr lang="es-ES_tradnl" dirty="0" err="1" smtClean="0"/>
              <a:t>def</a:t>
            </a:r>
            <a:r>
              <a:rPr lang="es-ES_tradnl" dirty="0" smtClean="0"/>
              <a:t>. de AT , no </a:t>
            </a:r>
            <a:r>
              <a:rPr lang="es-ES_tradnl" dirty="0" err="1" smtClean="0"/>
              <a:t>contraind</a:t>
            </a:r>
            <a:r>
              <a:rPr lang="es-ES_tradnl" dirty="0" smtClean="0"/>
              <a:t>. para ACO, ni otras indicaciones para ACO. METODO: </a:t>
            </a:r>
            <a:r>
              <a:rPr lang="es-ES_tradnl" dirty="0" err="1" smtClean="0"/>
              <a:t>susp</a:t>
            </a:r>
            <a:r>
              <a:rPr lang="es-ES_tradnl" dirty="0" smtClean="0"/>
              <a:t> </a:t>
            </a:r>
            <a:r>
              <a:rPr lang="es-ES_tradnl" dirty="0" err="1" smtClean="0"/>
              <a:t>antivit</a:t>
            </a:r>
            <a:r>
              <a:rPr lang="es-ES_tradnl" dirty="0" smtClean="0"/>
              <a:t> K, control en 1 mes con DD, ESTUDIOS DE TF y ECODOPPLER VENOSO MMII.</a:t>
            </a:r>
            <a:r>
              <a:rPr lang="en-US" dirty="0"/>
              <a:t> </a:t>
            </a:r>
            <a:r>
              <a:rPr lang="en-US" dirty="0" smtClean="0"/>
              <a:t>DD: </a:t>
            </a:r>
            <a:r>
              <a:rPr lang="en-US" dirty="0" err="1" smtClean="0"/>
              <a:t>Clearview</a:t>
            </a:r>
            <a:r>
              <a:rPr lang="en-US" dirty="0" smtClean="0"/>
              <a:t> </a:t>
            </a:r>
            <a:r>
              <a:rPr lang="en-US" dirty="0"/>
              <a:t>Simplify d-dimer assay (Inverness </a:t>
            </a:r>
            <a:r>
              <a:rPr lang="en-US" dirty="0" smtClean="0"/>
              <a:t>Medical Professional </a:t>
            </a:r>
            <a:r>
              <a:rPr lang="en-US" dirty="0"/>
              <a:t>Diagnostics),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SEGUIMIENTO: 18 MESES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4923812"/>
              </p:ext>
            </p:extLst>
          </p:nvPr>
        </p:nvGraphicFramePr>
        <p:xfrm>
          <a:off x="133748" y="1563635"/>
          <a:ext cx="89644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1475656" y="393305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187624" y="4882868"/>
            <a:ext cx="77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STOP</a:t>
            </a:r>
            <a:endParaRPr lang="es-ES" b="1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6156176" y="4098215"/>
            <a:ext cx="648072" cy="816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5292080" y="4969430"/>
            <a:ext cx="172819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7596337" y="5056374"/>
            <a:ext cx="14401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7916583" y="4098215"/>
            <a:ext cx="615857" cy="919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7573830" y="5055797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ACO SI: 103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544108" y="5017592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ACO</a:t>
            </a:r>
            <a:r>
              <a:rPr lang="es-ES_tradnl" dirty="0" smtClean="0"/>
              <a:t> </a:t>
            </a:r>
            <a:r>
              <a:rPr lang="es-ES_tradnl" b="1" dirty="0" smtClean="0"/>
              <a:t>NO:120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1499" y="5939635"/>
            <a:ext cx="6084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NOTA: 619 PTS: 9 IL, 2 AT: EXCLUIDOS</a:t>
            </a:r>
          </a:p>
          <a:p>
            <a:r>
              <a:rPr lang="es-ES_tradnl" sz="1600" dirty="0" smtClean="0"/>
              <a:t>55% &gt; 65 AÑOS;</a:t>
            </a:r>
          </a:p>
          <a:p>
            <a:r>
              <a:rPr lang="es-ES_tradnl" sz="1600" dirty="0" smtClean="0"/>
              <a:t>DD fueron anormales entre los más añosos como se esperaba</a:t>
            </a:r>
            <a:r>
              <a:rPr lang="es-ES_tradnl" dirty="0" smtClean="0"/>
              <a:t>.</a:t>
            </a:r>
            <a:endParaRPr lang="es-ES" dirty="0"/>
          </a:p>
        </p:txBody>
      </p:sp>
      <p:cxnSp>
        <p:nvCxnSpPr>
          <p:cNvPr id="26" name="25 Conector recto de flecha"/>
          <p:cNvCxnSpPr/>
          <p:nvPr/>
        </p:nvCxnSpPr>
        <p:spPr>
          <a:xfrm flipH="1">
            <a:off x="4211960" y="520225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843807" y="5017592"/>
            <a:ext cx="154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18 recurrencia</a:t>
            </a:r>
            <a:endParaRPr lang="es-ES" sz="1400" dirty="0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8224511" y="5560430"/>
            <a:ext cx="0" cy="460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7236297" y="6021288"/>
            <a:ext cx="1719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1 Sangrado mayor</a:t>
            </a:r>
          </a:p>
          <a:p>
            <a:r>
              <a:rPr lang="es-ES_tradnl" sz="1200" dirty="0" smtClean="0"/>
              <a:t>2 recurrencia, 1 en el mes luego de suspensión.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18038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2" y="692696"/>
            <a:ext cx="9146232" cy="26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712945" y="1556792"/>
            <a:ext cx="864096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77542"/>
            <a:ext cx="4464496" cy="32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74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97360"/>
          </a:xfrm>
        </p:spPr>
        <p:txBody>
          <a:bodyPr>
            <a:normAutofit/>
          </a:bodyPr>
          <a:lstStyle/>
          <a:p>
            <a:r>
              <a:rPr lang="es-UY" sz="2200" dirty="0" smtClean="0">
                <a:solidFill>
                  <a:srgbClr val="FF0000"/>
                </a:solidFill>
              </a:rPr>
              <a:t>B) PROLONG</a:t>
            </a:r>
            <a:r>
              <a:rPr lang="es-UY" sz="2200" dirty="0" smtClean="0"/>
              <a:t> </a:t>
            </a:r>
            <a:r>
              <a:rPr lang="es-UY" sz="2200" dirty="0" smtClean="0">
                <a:solidFill>
                  <a:srgbClr val="FF0000"/>
                </a:solidFill>
              </a:rPr>
              <a:t>II  </a:t>
            </a:r>
            <a:r>
              <a:rPr lang="en-US" sz="2200" b="1" dirty="0" smtClean="0"/>
              <a:t>Usefulness of repeated D-</a:t>
            </a:r>
            <a:r>
              <a:rPr lang="en-US" sz="2200" b="1" dirty="0" err="1" smtClean="0"/>
              <a:t>dimer</a:t>
            </a:r>
            <a:r>
              <a:rPr lang="en-US" sz="2200" b="1" dirty="0" smtClean="0"/>
              <a:t> testing after stopping anticoagulation for a first episode of unprovoked venous </a:t>
            </a:r>
            <a:r>
              <a:rPr lang="en-US" sz="2200" b="1" dirty="0" err="1" smtClean="0"/>
              <a:t>thromboembolism</a:t>
            </a:r>
            <a:r>
              <a:rPr lang="en-US" sz="2200" b="1" dirty="0" smtClean="0"/>
              <a:t>: the PROLONG II PROSPECTIVE STUDY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21288"/>
            <a:ext cx="856895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87484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71" y="260648"/>
            <a:ext cx="917597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C) PROLONG PLUS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sz="2000" b="1" dirty="0" smtClean="0"/>
              <a:t>    “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negative predictive value of d dimer on the risk of recurrent venous thrombolism in patients with multiple previous events: a </a:t>
            </a:r>
            <a:r>
              <a:rPr lang="es-ES" sz="2000" b="1" dirty="0" err="1" smtClean="0"/>
              <a:t>prospective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cohort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study</a:t>
            </a:r>
            <a:r>
              <a:rPr lang="es-ES" sz="2000" b="1" dirty="0" smtClean="0"/>
              <a:t>: the prolong plus.”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75 pts enrolados. 39 pts fueron dd persistentemente negativos</a:t>
            </a:r>
          </a:p>
          <a:p>
            <a:r>
              <a:rPr lang="es-ES" sz="2000" b="1" dirty="0" smtClean="0"/>
              <a:t>Eventos recurrentes: pts con etev recurrente y </a:t>
            </a:r>
            <a:r>
              <a:rPr lang="es-ES" sz="2000" b="1" dirty="0" err="1" smtClean="0"/>
              <a:t>ddimeros</a:t>
            </a:r>
            <a:r>
              <a:rPr lang="es-ES" sz="2000" b="1" dirty="0" smtClean="0"/>
              <a:t> negativos: suspender ACO y control con </a:t>
            </a:r>
            <a:r>
              <a:rPr lang="es-ES" sz="2000" b="1" dirty="0" err="1" smtClean="0"/>
              <a:t>dd</a:t>
            </a:r>
            <a:r>
              <a:rPr lang="es-ES" sz="2000" b="1" dirty="0" smtClean="0"/>
              <a:t> día 7, 15 y 30.</a:t>
            </a:r>
          </a:p>
          <a:p>
            <a:r>
              <a:rPr lang="es-ES" sz="2000" b="1" dirty="0" smtClean="0"/>
              <a:t>Se retoma warfafina cuando se positivizaron.</a:t>
            </a:r>
          </a:p>
          <a:p>
            <a:r>
              <a:rPr lang="es-ES" sz="2000" b="1" dirty="0" smtClean="0"/>
              <a:t>Recurencia en dd negativos: 2.56%</a:t>
            </a:r>
          </a:p>
          <a:p>
            <a:r>
              <a:rPr lang="es-ES" sz="2000" b="1" dirty="0" smtClean="0"/>
              <a:t>Baja tasa de recurrencia. Bajo numero de pts. A valorar en ensayos de mayor magnitud.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21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D) PROLONG EXTENSION: 600 </a:t>
            </a:r>
            <a:r>
              <a:rPr lang="es-ES_tradnl" dirty="0" err="1" smtClean="0">
                <a:solidFill>
                  <a:srgbClr val="FF0000"/>
                </a:solidFill>
              </a:rPr>
              <a:t>pts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 smtClean="0"/>
              <a:t>Objetivos</a:t>
            </a:r>
            <a:r>
              <a:rPr lang="en-CA" dirty="0" smtClean="0"/>
              <a:t>: </a:t>
            </a:r>
            <a:r>
              <a:rPr lang="en-CA" dirty="0" err="1" smtClean="0"/>
              <a:t>sexo</a:t>
            </a:r>
            <a:r>
              <a:rPr lang="en-CA" dirty="0" smtClean="0"/>
              <a:t> y </a:t>
            </a:r>
            <a:r>
              <a:rPr lang="en-CA" dirty="0" err="1" smtClean="0"/>
              <a:t>edad</a:t>
            </a:r>
            <a:r>
              <a:rPr lang="en-CA" dirty="0" smtClean="0"/>
              <a:t> en </a:t>
            </a:r>
            <a:r>
              <a:rPr lang="en-CA" dirty="0" err="1" smtClean="0"/>
              <a:t>combinación</a:t>
            </a:r>
            <a:r>
              <a:rPr lang="en-CA" dirty="0" smtClean="0"/>
              <a:t> con DD son F de R de </a:t>
            </a:r>
            <a:r>
              <a:rPr lang="en-CA" dirty="0" err="1" smtClean="0"/>
              <a:t>recurrencia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Se </a:t>
            </a:r>
            <a:r>
              <a:rPr lang="en-CA" dirty="0" err="1" smtClean="0"/>
              <a:t>excluyeron</a:t>
            </a:r>
            <a:r>
              <a:rPr lang="en-CA" dirty="0" smtClean="0"/>
              <a:t> </a:t>
            </a:r>
            <a:r>
              <a:rPr lang="en-CA" dirty="0" err="1" smtClean="0"/>
              <a:t>aquellos</a:t>
            </a:r>
            <a:r>
              <a:rPr lang="en-CA" dirty="0" smtClean="0"/>
              <a:t> con DD </a:t>
            </a:r>
            <a:r>
              <a:rPr lang="en-CA" dirty="0" err="1" smtClean="0"/>
              <a:t>positivos</a:t>
            </a:r>
            <a:r>
              <a:rPr lang="en-CA" dirty="0" smtClean="0"/>
              <a:t>. </a:t>
            </a:r>
          </a:p>
          <a:p>
            <a:endParaRPr lang="en-CA" dirty="0" smtClean="0"/>
          </a:p>
          <a:p>
            <a:r>
              <a:rPr lang="en-CA" dirty="0" err="1" smtClean="0"/>
              <a:t>Resultados</a:t>
            </a:r>
            <a:r>
              <a:rPr lang="en-CA" dirty="0" smtClean="0"/>
              <a:t>: mayor </a:t>
            </a:r>
            <a:r>
              <a:rPr lang="en-CA" dirty="0" err="1" smtClean="0"/>
              <a:t>recurrencia</a:t>
            </a:r>
            <a:r>
              <a:rPr lang="en-CA" dirty="0" smtClean="0"/>
              <a:t> en</a:t>
            </a:r>
            <a:r>
              <a:rPr lang="en-CA" dirty="0" smtClean="0">
                <a:solidFill>
                  <a:srgbClr val="FF0000"/>
                </a:solidFill>
              </a:rPr>
              <a:t> hombres </a:t>
            </a:r>
            <a:r>
              <a:rPr lang="en-CA" dirty="0" smtClean="0"/>
              <a:t>HR) =  1.7; P = 0.027, y en </a:t>
            </a:r>
            <a:r>
              <a:rPr lang="en-CA" dirty="0" err="1" smtClean="0">
                <a:solidFill>
                  <a:srgbClr val="FF0000"/>
                </a:solidFill>
              </a:rPr>
              <a:t>mayores</a:t>
            </a:r>
            <a:r>
              <a:rPr lang="en-CA" dirty="0" smtClean="0">
                <a:solidFill>
                  <a:srgbClr val="FF0000"/>
                </a:solidFill>
              </a:rPr>
              <a:t> de 65 </a:t>
            </a:r>
            <a:r>
              <a:rPr lang="en-CA" dirty="0" err="1" smtClean="0">
                <a:solidFill>
                  <a:srgbClr val="FF0000"/>
                </a:solidFill>
              </a:rPr>
              <a:t>años</a:t>
            </a:r>
            <a:r>
              <a:rPr lang="en-CA" dirty="0" smtClean="0"/>
              <a:t>: HR = 2.1;P = 0.003). </a:t>
            </a:r>
            <a:r>
              <a:rPr lang="en-CA" dirty="0" err="1" smtClean="0"/>
              <a:t>Mujeres</a:t>
            </a:r>
            <a:r>
              <a:rPr lang="en-CA" dirty="0" smtClean="0"/>
              <a:t> </a:t>
            </a:r>
            <a:r>
              <a:rPr lang="en-CA" dirty="0" err="1" smtClean="0"/>
              <a:t>menores</a:t>
            </a:r>
            <a:r>
              <a:rPr lang="en-CA" dirty="0" smtClean="0"/>
              <a:t> de 65 </a:t>
            </a:r>
            <a:r>
              <a:rPr lang="en-CA" dirty="0" err="1" smtClean="0"/>
              <a:t>años</a:t>
            </a:r>
            <a:r>
              <a:rPr lang="en-CA" dirty="0" smtClean="0"/>
              <a:t> </a:t>
            </a:r>
            <a:r>
              <a:rPr lang="en-CA" dirty="0" err="1" smtClean="0"/>
              <a:t>menor</a:t>
            </a:r>
            <a:r>
              <a:rPr lang="en-CA" dirty="0" smtClean="0"/>
              <a:t> </a:t>
            </a:r>
            <a:r>
              <a:rPr lang="en-CA" dirty="0" err="1" smtClean="0"/>
              <a:t>recurrencia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en hombres de la </a:t>
            </a:r>
            <a:r>
              <a:rPr lang="en-CA" dirty="0" err="1" smtClean="0"/>
              <a:t>misma</a:t>
            </a:r>
            <a:r>
              <a:rPr lang="en-CA" dirty="0" smtClean="0"/>
              <a:t> </a:t>
            </a:r>
            <a:r>
              <a:rPr lang="en-CA" dirty="0" err="1" smtClean="0"/>
              <a:t>edad</a:t>
            </a:r>
            <a:r>
              <a:rPr lang="en-CA" dirty="0" smtClean="0"/>
              <a:t>: HR = 10.6; P = 0.02</a:t>
            </a:r>
          </a:p>
        </p:txBody>
      </p:sp>
    </p:spTree>
    <p:extLst>
      <p:ext uri="{BB962C8B-B14F-4D97-AF65-F5344CB8AC3E}">
        <p14:creationId xmlns:p14="http://schemas.microsoft.com/office/powerpoint/2010/main" xmlns="" val="30378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E) PROLONG POST HOC ANALYSIS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DD cuantitativo: se realizaron a los 30 días de suspensión de ACO en conjunto con el cualitativo (PROLONG).</a:t>
            </a:r>
          </a:p>
          <a:p>
            <a:endParaRPr lang="es-ES_tradnl" dirty="0"/>
          </a:p>
          <a:p>
            <a:r>
              <a:rPr lang="es-ES_tradnl" dirty="0" smtClean="0"/>
              <a:t>Diferentes </a:t>
            </a:r>
            <a:r>
              <a:rPr lang="es-ES_tradnl" dirty="0" err="1" smtClean="0"/>
              <a:t>cuttoff</a:t>
            </a:r>
            <a:r>
              <a:rPr lang="es-ES_tradnl" dirty="0" smtClean="0"/>
              <a:t> adaptados a la edad.</a:t>
            </a:r>
          </a:p>
          <a:p>
            <a:endParaRPr lang="es-ES_tradnl" dirty="0"/>
          </a:p>
          <a:p>
            <a:r>
              <a:rPr lang="es-ES_tradnl" dirty="0" smtClean="0"/>
              <a:t>Podrían proveer información útil para evaluar el riesgo individual de ETEV recurrente.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581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solidFill>
                  <a:srgbClr val="FF0000"/>
                </a:solidFill>
              </a:rPr>
              <a:t>CHEST 2012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2" y="1953419"/>
            <a:ext cx="47148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051720" y="1916832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6 Conector recto"/>
          <p:cNvCxnSpPr/>
          <p:nvPr/>
        </p:nvCxnSpPr>
        <p:spPr>
          <a:xfrm>
            <a:off x="2267744" y="2636912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267744" y="2924944"/>
            <a:ext cx="3456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779912" y="3645024"/>
            <a:ext cx="31683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10 Rectángulo"/>
          <p:cNvSpPr/>
          <p:nvPr/>
        </p:nvSpPr>
        <p:spPr>
          <a:xfrm>
            <a:off x="2267744" y="4077072"/>
            <a:ext cx="24482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11 Rectángulo"/>
          <p:cNvSpPr/>
          <p:nvPr/>
        </p:nvSpPr>
        <p:spPr>
          <a:xfrm>
            <a:off x="2195736" y="4365104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12 Rectángulo"/>
          <p:cNvSpPr/>
          <p:nvPr/>
        </p:nvSpPr>
        <p:spPr>
          <a:xfrm>
            <a:off x="2195736" y="4581128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14 Conector recto"/>
          <p:cNvCxnSpPr/>
          <p:nvPr/>
        </p:nvCxnSpPr>
        <p:spPr>
          <a:xfrm>
            <a:off x="5580112" y="530120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Abreviaturas:</a:t>
            </a:r>
          </a:p>
          <a:p>
            <a:pPr>
              <a:buNone/>
            </a:pPr>
            <a:r>
              <a:rPr lang="es-ES" dirty="0" smtClean="0"/>
              <a:t>ACO: </a:t>
            </a:r>
            <a:r>
              <a:rPr lang="es-ES" dirty="0" err="1" smtClean="0"/>
              <a:t>anticoagulación</a:t>
            </a:r>
            <a:r>
              <a:rPr lang="es-ES" dirty="0" smtClean="0"/>
              <a:t> oral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SPT: </a:t>
            </a:r>
            <a:r>
              <a:rPr lang="es-ES" dirty="0" err="1" smtClean="0"/>
              <a:t>sidrome</a:t>
            </a:r>
            <a:r>
              <a:rPr lang="es-ES" dirty="0" smtClean="0"/>
              <a:t> post </a:t>
            </a:r>
            <a:r>
              <a:rPr lang="es-ES" dirty="0" err="1" smtClean="0"/>
              <a:t>trombótico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s-UY" sz="2400" b="1" dirty="0" smtClean="0">
                <a:solidFill>
                  <a:srgbClr val="FF0000"/>
                </a:solidFill>
              </a:rPr>
              <a:t>2) DACUS: trombosis venosa residual indica estado </a:t>
            </a:r>
            <a:r>
              <a:rPr lang="es-UY" sz="2400" b="1" dirty="0" err="1" smtClean="0">
                <a:solidFill>
                  <a:srgbClr val="FF0000"/>
                </a:solidFill>
              </a:rPr>
              <a:t>protrombótico</a:t>
            </a:r>
            <a:r>
              <a:rPr lang="es-UY" sz="2400" b="1" dirty="0" smtClean="0">
                <a:solidFill>
                  <a:srgbClr val="FF0000"/>
                </a:solidFill>
              </a:rPr>
              <a:t> y es útil para evaluar la duración óptima de la ACO</a:t>
            </a:r>
            <a:br>
              <a:rPr lang="es-UY" sz="2400" b="1" dirty="0" smtClean="0">
                <a:solidFill>
                  <a:srgbClr val="FF0000"/>
                </a:solidFill>
              </a:rPr>
            </a:br>
            <a:r>
              <a:rPr lang="es-UY" sz="2400" b="1" dirty="0" smtClean="0">
                <a:solidFill>
                  <a:srgbClr val="FF0000"/>
                </a:solidFill>
              </a:rPr>
              <a:t>Y DACUS EXTENDED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996952"/>
            <a:ext cx="2242592" cy="504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UY" sz="2000" dirty="0" smtClean="0"/>
              <a:t>1 </a:t>
            </a:r>
            <a:r>
              <a:rPr lang="es-UY" sz="2000" dirty="0" err="1" smtClean="0"/>
              <a:t>er</a:t>
            </a:r>
            <a:r>
              <a:rPr lang="es-UY" sz="2000" dirty="0" smtClean="0"/>
              <a:t> episodio de TVP</a:t>
            </a:r>
          </a:p>
          <a:p>
            <a:pPr>
              <a:buNone/>
            </a:pPr>
            <a:r>
              <a:rPr lang="es-UY" sz="2000" dirty="0" smtClean="0"/>
              <a:t>3 meses </a:t>
            </a:r>
            <a:r>
              <a:rPr lang="es-UY" sz="2000" dirty="0" err="1" smtClean="0"/>
              <a:t>anticoagulación</a:t>
            </a:r>
            <a:endParaRPr lang="en-CA" sz="2000" dirty="0"/>
          </a:p>
        </p:txBody>
      </p:sp>
      <p:sp>
        <p:nvSpPr>
          <p:cNvPr id="5" name="4 Rectángulo"/>
          <p:cNvSpPr/>
          <p:nvPr/>
        </p:nvSpPr>
        <p:spPr>
          <a:xfrm>
            <a:off x="323528" y="2996952"/>
            <a:ext cx="23042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771800" y="3573016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2771800" y="3068960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868144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Suspensión ACO</a:t>
            </a:r>
            <a:endParaRPr lang="en-CA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24128" y="12687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Continuaron 9 meses más</a:t>
            </a:r>
            <a:endParaRPr lang="en-CA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07904" y="26369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TVR SI (180 pts. 69.8%) </a:t>
            </a:r>
            <a:r>
              <a:rPr lang="es-UY" dirty="0" err="1" smtClean="0"/>
              <a:t>random</a:t>
            </a:r>
            <a:r>
              <a:rPr lang="es-UY" dirty="0" smtClean="0"/>
              <a:t>.</a:t>
            </a:r>
            <a:endParaRPr lang="en-CA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1920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TVR NO</a:t>
            </a:r>
            <a:endParaRPr lang="en-CA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2771800" y="1772816"/>
            <a:ext cx="280831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868144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Suspensión ACO</a:t>
            </a:r>
            <a:endParaRPr lang="en-CA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323528" y="5301208"/>
            <a:ext cx="8229600" cy="8248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UY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ETEV RECURRENTE Y/O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s-UY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SANGRADO MAYOR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UY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956376" cy="14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259632" y="0"/>
            <a:ext cx="7632848" cy="16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647826"/>
            <a:ext cx="4169296" cy="425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395536" y="5877272"/>
            <a:ext cx="6995120" cy="75294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UY" dirty="0" smtClean="0"/>
              <a:t>Conclusiones: </a:t>
            </a:r>
            <a:r>
              <a:rPr lang="es-UY" dirty="0" err="1" smtClean="0"/>
              <a:t>pts</a:t>
            </a:r>
            <a:r>
              <a:rPr lang="es-UY" dirty="0" smtClean="0"/>
              <a:t> sin TVR se benefician de un tiempo corto de ACO (3 m). Se requieren más estudios.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solidFill>
                  <a:srgbClr val="FF0000"/>
                </a:solidFill>
              </a:rPr>
              <a:t>3) DASH SCORE           D</a:t>
            </a:r>
            <a:r>
              <a:rPr lang="es-UY" baseline="-25000" dirty="0" smtClean="0">
                <a:solidFill>
                  <a:srgbClr val="FF0000"/>
                </a:solidFill>
              </a:rPr>
              <a:t>2</a:t>
            </a:r>
            <a:r>
              <a:rPr lang="es-UY" dirty="0" smtClean="0">
                <a:solidFill>
                  <a:srgbClr val="FF0000"/>
                </a:solidFill>
              </a:rPr>
              <a:t>A</a:t>
            </a:r>
            <a:r>
              <a:rPr lang="es-UY" baseline="-25000" dirty="0" smtClean="0">
                <a:solidFill>
                  <a:srgbClr val="FF0000"/>
                </a:solidFill>
              </a:rPr>
              <a:t>1</a:t>
            </a:r>
            <a:r>
              <a:rPr lang="es-UY" dirty="0" smtClean="0">
                <a:solidFill>
                  <a:srgbClr val="FF0000"/>
                </a:solidFill>
              </a:rPr>
              <a:t>S</a:t>
            </a:r>
            <a:r>
              <a:rPr lang="es-UY" baseline="-25000" dirty="0" smtClean="0">
                <a:solidFill>
                  <a:srgbClr val="FF0000"/>
                </a:solidFill>
              </a:rPr>
              <a:t>1</a:t>
            </a:r>
            <a:r>
              <a:rPr lang="es-UY" dirty="0" smtClean="0">
                <a:solidFill>
                  <a:srgbClr val="FF0000"/>
                </a:solidFill>
              </a:rPr>
              <a:t>H</a:t>
            </a:r>
            <a:r>
              <a:rPr lang="es-UY" baseline="-25000" dirty="0" smtClean="0">
                <a:solidFill>
                  <a:srgbClr val="FF0000"/>
                </a:solidFill>
              </a:rPr>
              <a:t>-2</a:t>
            </a:r>
            <a:endParaRPr lang="en-CA" baseline="-25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131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093296"/>
            <a:ext cx="1876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198884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u="sng" dirty="0" smtClean="0">
                <a:solidFill>
                  <a:srgbClr val="FF0000"/>
                </a:solidFill>
              </a:rPr>
              <a:t>D: D dímeros A: </a:t>
            </a:r>
            <a:r>
              <a:rPr lang="es-UY" sz="2400" b="1" u="sng" dirty="0" err="1" smtClean="0">
                <a:solidFill>
                  <a:srgbClr val="FF0000"/>
                </a:solidFill>
              </a:rPr>
              <a:t>age</a:t>
            </a:r>
            <a:r>
              <a:rPr lang="es-UY" sz="2400" b="1" u="sng" dirty="0" smtClean="0">
                <a:solidFill>
                  <a:srgbClr val="FF0000"/>
                </a:solidFill>
              </a:rPr>
              <a:t>  S: sex  H: hormonal </a:t>
            </a:r>
            <a:r>
              <a:rPr lang="es-UY" sz="2400" b="1" u="sng" dirty="0" err="1" smtClean="0">
                <a:solidFill>
                  <a:srgbClr val="FF0000"/>
                </a:solidFill>
              </a:rPr>
              <a:t>therapy</a:t>
            </a:r>
            <a:r>
              <a:rPr lang="es-UY" sz="2400" b="1" u="sng" dirty="0" smtClean="0">
                <a:solidFill>
                  <a:srgbClr val="FF0000"/>
                </a:solidFill>
              </a:rPr>
              <a:t>.</a:t>
            </a:r>
          </a:p>
          <a:p>
            <a:endParaRPr lang="es-UY" sz="2400" b="1" u="sng" dirty="0" smtClean="0">
              <a:solidFill>
                <a:srgbClr val="FF0000"/>
              </a:solidFill>
            </a:endParaRPr>
          </a:p>
          <a:p>
            <a:r>
              <a:rPr lang="es-UY" b="1" dirty="0" err="1" smtClean="0"/>
              <a:t>Metanálisis</a:t>
            </a:r>
            <a:r>
              <a:rPr lang="es-UY" b="1" dirty="0" smtClean="0"/>
              <a:t> de 7 estudios prospectivos. Test DD </a:t>
            </a:r>
            <a:r>
              <a:rPr lang="es-UY" b="1" dirty="0" err="1" smtClean="0"/>
              <a:t>cualiativo</a:t>
            </a:r>
            <a:r>
              <a:rPr lang="es-UY" b="1" dirty="0" smtClean="0"/>
              <a:t> n/</a:t>
            </a:r>
            <a:r>
              <a:rPr lang="es-UY" b="1" dirty="0" err="1" smtClean="0"/>
              <a:t>an</a:t>
            </a:r>
            <a:r>
              <a:rPr lang="es-UY" b="1" dirty="0" smtClean="0"/>
              <a:t>. Q DD: </a:t>
            </a:r>
            <a:r>
              <a:rPr lang="en-CA" b="1" dirty="0" smtClean="0"/>
              <a:t>&lt;500 </a:t>
            </a:r>
            <a:r>
              <a:rPr lang="en-CA" b="1" dirty="0" err="1" smtClean="0"/>
              <a:t>ng</a:t>
            </a:r>
            <a:r>
              <a:rPr lang="en-CA" b="1" dirty="0" smtClean="0"/>
              <a:t>/ml. N:1818</a:t>
            </a:r>
          </a:p>
          <a:p>
            <a:r>
              <a:rPr lang="en-CA" b="1" dirty="0" smtClean="0"/>
              <a:t> </a:t>
            </a:r>
            <a:endParaRPr lang="es-UY" b="1" dirty="0" smtClean="0"/>
          </a:p>
          <a:p>
            <a:r>
              <a:rPr lang="es-UY" b="1" u="sng" dirty="0" smtClean="0"/>
              <a:t>Se incluyen las siguientes variables:</a:t>
            </a:r>
          </a:p>
          <a:p>
            <a:endParaRPr lang="es-UY" b="1" dirty="0" smtClean="0"/>
          </a:p>
          <a:p>
            <a:r>
              <a:rPr lang="es-UY" b="1" dirty="0" smtClean="0"/>
              <a:t>TF dado que no parecen incrementar recurrencia a diferencia de primer evento. </a:t>
            </a:r>
          </a:p>
          <a:p>
            <a:r>
              <a:rPr lang="es-UY" b="1" dirty="0" smtClean="0"/>
              <a:t>Hormonas: riesgo débil. </a:t>
            </a:r>
          </a:p>
          <a:p>
            <a:r>
              <a:rPr lang="es-UY" b="1" dirty="0" smtClean="0"/>
              <a:t>DD</a:t>
            </a:r>
          </a:p>
          <a:p>
            <a:r>
              <a:rPr lang="es-UY" b="1" dirty="0" smtClean="0"/>
              <a:t>Sexo</a:t>
            </a:r>
          </a:p>
          <a:p>
            <a:r>
              <a:rPr lang="es-UY" b="1" dirty="0" smtClean="0"/>
              <a:t>Edad </a:t>
            </a:r>
          </a:p>
          <a:p>
            <a:endParaRPr lang="es-UY" b="1" dirty="0" smtClean="0"/>
          </a:p>
          <a:p>
            <a:r>
              <a:rPr lang="es-UY" b="1" dirty="0" err="1" smtClean="0"/>
              <a:t>Indice</a:t>
            </a:r>
            <a:r>
              <a:rPr lang="es-UY" b="1" dirty="0" smtClean="0"/>
              <a:t> de masa corporal</a:t>
            </a:r>
          </a:p>
          <a:p>
            <a:r>
              <a:rPr lang="es-UY" b="1" dirty="0" smtClean="0"/>
              <a:t>Historia de </a:t>
            </a:r>
            <a:r>
              <a:rPr lang="es-UY" b="1" dirty="0" err="1" smtClean="0"/>
              <a:t>cancer</a:t>
            </a:r>
            <a:r>
              <a:rPr lang="es-UY" b="1" dirty="0" smtClean="0"/>
              <a:t> (no en actividad)</a:t>
            </a:r>
          </a:p>
          <a:p>
            <a:r>
              <a:rPr lang="es-UY" b="1" dirty="0" smtClean="0"/>
              <a:t>Modo de presentación: TVP/EP</a:t>
            </a:r>
          </a:p>
          <a:p>
            <a:r>
              <a:rPr lang="es-UY" b="1" dirty="0" smtClean="0"/>
              <a:t>Tiempo de </a:t>
            </a:r>
            <a:r>
              <a:rPr lang="es-UY" b="1" dirty="0" err="1" smtClean="0"/>
              <a:t>anticoagulación</a:t>
            </a:r>
            <a:endParaRPr lang="en-CA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0" y="3212976"/>
            <a:ext cx="8388424" cy="2088232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7560"/>
            <a:ext cx="907019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26" y="0"/>
            <a:ext cx="901617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RIESGO DE RECURRENCIA (DASH)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3635896" cy="4525963"/>
          </a:xfrm>
        </p:spPr>
        <p:txBody>
          <a:bodyPr/>
          <a:lstStyle/>
          <a:p>
            <a:r>
              <a:rPr lang="es-UY" b="1" dirty="0" smtClean="0"/>
              <a:t>Score 1:       3.1%</a:t>
            </a:r>
          </a:p>
          <a:p>
            <a:endParaRPr lang="es-UY" b="1" dirty="0" smtClean="0"/>
          </a:p>
          <a:p>
            <a:r>
              <a:rPr lang="es-UY" b="1" dirty="0" smtClean="0"/>
              <a:t>Score 2:       6.4%</a:t>
            </a:r>
          </a:p>
          <a:p>
            <a:pPr>
              <a:buNone/>
            </a:pPr>
            <a:endParaRPr lang="es-UY" b="1" dirty="0" smtClean="0"/>
          </a:p>
          <a:p>
            <a:r>
              <a:rPr lang="en-CA" b="1" dirty="0" smtClean="0"/>
              <a:t>Score &gt;=</a:t>
            </a:r>
            <a:r>
              <a:rPr lang="es-UY" b="1" dirty="0" smtClean="0"/>
              <a:t>3:  12.3%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23951"/>
            <a:ext cx="5436096" cy="51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4716016" y="3861048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solidFill>
                  <a:srgbClr val="FF0000"/>
                </a:solidFill>
              </a:rPr>
              <a:t>Conclusiones DASH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 fontScale="70000" lnSpcReduction="20000"/>
          </a:bodyPr>
          <a:lstStyle/>
          <a:p>
            <a:r>
              <a:rPr lang="es-UY" dirty="0" smtClean="0"/>
              <a:t>Capacidad predictiva más significativa que los estudios basados en DD sólo. P</a:t>
            </a:r>
            <a:r>
              <a:rPr lang="en-CA" dirty="0" smtClean="0"/>
              <a:t>&lt; 0.0001</a:t>
            </a:r>
          </a:p>
          <a:p>
            <a:endParaRPr lang="en-CA" dirty="0" smtClean="0"/>
          </a:p>
          <a:p>
            <a:r>
              <a:rPr lang="en-CA" dirty="0" smtClean="0"/>
              <a:t>D </a:t>
            </a:r>
            <a:r>
              <a:rPr lang="en-CA" dirty="0" err="1" smtClean="0"/>
              <a:t>dímeros</a:t>
            </a:r>
            <a:r>
              <a:rPr lang="en-CA" dirty="0" smtClean="0"/>
              <a:t> a 30 </a:t>
            </a:r>
            <a:r>
              <a:rPr lang="en-CA" dirty="0" err="1" smtClean="0"/>
              <a:t>días</a:t>
            </a:r>
            <a:r>
              <a:rPr lang="en-CA" dirty="0" smtClean="0"/>
              <a:t> de </a:t>
            </a:r>
            <a:r>
              <a:rPr lang="en-CA" dirty="0" err="1" smtClean="0"/>
              <a:t>susp</a:t>
            </a:r>
            <a:r>
              <a:rPr lang="en-CA" dirty="0" smtClean="0"/>
              <a:t>. ACO </a:t>
            </a:r>
            <a:r>
              <a:rPr lang="en-CA" dirty="0" err="1" smtClean="0"/>
              <a:t>fue</a:t>
            </a:r>
            <a:r>
              <a:rPr lang="en-CA" dirty="0" smtClean="0"/>
              <a:t> la variable de mayor peso </a:t>
            </a:r>
            <a:r>
              <a:rPr lang="en-CA" dirty="0" err="1" smtClean="0"/>
              <a:t>asociada</a:t>
            </a:r>
            <a:r>
              <a:rPr lang="en-CA" dirty="0" smtClean="0"/>
              <a:t> con </a:t>
            </a:r>
            <a:r>
              <a:rPr lang="en-CA" dirty="0" err="1" smtClean="0"/>
              <a:t>recurrencia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No </a:t>
            </a:r>
            <a:r>
              <a:rPr lang="en-CA" dirty="0" err="1" smtClean="0"/>
              <a:t>hubo</a:t>
            </a:r>
            <a:r>
              <a:rPr lang="en-CA" dirty="0" smtClean="0"/>
              <a:t> </a:t>
            </a:r>
            <a:r>
              <a:rPr lang="en-CA" dirty="0" err="1" smtClean="0"/>
              <a:t>diferencias</a:t>
            </a:r>
            <a:r>
              <a:rPr lang="en-CA" dirty="0" smtClean="0"/>
              <a:t> </a:t>
            </a:r>
            <a:r>
              <a:rPr lang="en-CA" dirty="0" err="1" smtClean="0"/>
              <a:t>significativas</a:t>
            </a:r>
            <a:r>
              <a:rPr lang="en-CA" dirty="0" smtClean="0"/>
              <a:t> entre los </a:t>
            </a:r>
            <a:r>
              <a:rPr lang="en-CA" dirty="0" err="1" smtClean="0"/>
              <a:t>distintos</a:t>
            </a:r>
            <a:r>
              <a:rPr lang="en-CA" dirty="0" smtClean="0"/>
              <a:t> </a:t>
            </a:r>
            <a:r>
              <a:rPr lang="en-CA" dirty="0" err="1" smtClean="0"/>
              <a:t>tipos</a:t>
            </a:r>
            <a:r>
              <a:rPr lang="en-CA" dirty="0" smtClean="0"/>
              <a:t> de test de DD</a:t>
            </a:r>
          </a:p>
          <a:p>
            <a:endParaRPr lang="en-CA" dirty="0" smtClean="0"/>
          </a:p>
          <a:p>
            <a:r>
              <a:rPr lang="en-CA" dirty="0" err="1" smtClean="0"/>
              <a:t>Poco</a:t>
            </a:r>
            <a:r>
              <a:rPr lang="en-CA" dirty="0" smtClean="0"/>
              <a:t> </a:t>
            </a:r>
            <a:r>
              <a:rPr lang="en-CA" dirty="0" err="1" smtClean="0"/>
              <a:t>tiempo</a:t>
            </a:r>
            <a:r>
              <a:rPr lang="en-CA" dirty="0" smtClean="0"/>
              <a:t> de </a:t>
            </a:r>
            <a:r>
              <a:rPr lang="en-CA" dirty="0" err="1" smtClean="0"/>
              <a:t>observación</a:t>
            </a:r>
            <a:r>
              <a:rPr lang="en-CA" dirty="0" smtClean="0"/>
              <a:t>: </a:t>
            </a:r>
            <a:r>
              <a:rPr lang="en-CA" dirty="0" err="1" smtClean="0"/>
              <a:t>mediana</a:t>
            </a:r>
            <a:r>
              <a:rPr lang="en-CA" dirty="0" smtClean="0"/>
              <a:t> 22 </a:t>
            </a:r>
            <a:r>
              <a:rPr lang="en-CA" dirty="0" err="1" smtClean="0"/>
              <a:t>meses</a:t>
            </a:r>
            <a:r>
              <a:rPr lang="en-CA" dirty="0" smtClean="0"/>
              <a:t>. Baja </a:t>
            </a:r>
            <a:r>
              <a:rPr lang="en-CA" dirty="0" err="1" smtClean="0"/>
              <a:t>tasa</a:t>
            </a:r>
            <a:r>
              <a:rPr lang="en-CA" dirty="0" smtClean="0"/>
              <a:t> de </a:t>
            </a:r>
            <a:r>
              <a:rPr lang="en-CA" dirty="0" err="1" smtClean="0"/>
              <a:t>recurrencia</a:t>
            </a:r>
            <a:r>
              <a:rPr lang="en-CA" dirty="0" smtClean="0"/>
              <a:t> global: 239 pts (13%)</a:t>
            </a:r>
          </a:p>
          <a:p>
            <a:endParaRPr lang="en-CA" dirty="0" smtClean="0"/>
          </a:p>
          <a:p>
            <a:r>
              <a:rPr lang="en-CA" dirty="0" err="1" smtClean="0"/>
              <a:t>Incidencia</a:t>
            </a:r>
            <a:r>
              <a:rPr lang="en-CA" dirty="0" smtClean="0"/>
              <a:t> </a:t>
            </a:r>
            <a:r>
              <a:rPr lang="en-CA" dirty="0" err="1" smtClean="0"/>
              <a:t>anual</a:t>
            </a:r>
            <a:r>
              <a:rPr lang="en-CA" dirty="0" smtClean="0"/>
              <a:t> total: 3.1%</a:t>
            </a:r>
          </a:p>
          <a:p>
            <a:endParaRPr lang="en-CA" dirty="0" smtClean="0"/>
          </a:p>
          <a:p>
            <a:r>
              <a:rPr lang="en-CA" dirty="0" smtClean="0"/>
              <a:t>51.6%: score DASH &lt;=1 (</a:t>
            </a:r>
            <a:r>
              <a:rPr lang="en-CA" dirty="0" err="1" smtClean="0"/>
              <a:t>podrían</a:t>
            </a:r>
            <a:r>
              <a:rPr lang="en-CA" dirty="0" smtClean="0"/>
              <a:t> </a:t>
            </a:r>
            <a:r>
              <a:rPr lang="en-CA" dirty="0" err="1" smtClean="0"/>
              <a:t>haber</a:t>
            </a:r>
            <a:r>
              <a:rPr lang="en-CA" dirty="0" smtClean="0"/>
              <a:t> </a:t>
            </a:r>
            <a:r>
              <a:rPr lang="en-CA" dirty="0" err="1" smtClean="0"/>
              <a:t>evitado</a:t>
            </a:r>
            <a:r>
              <a:rPr lang="en-CA" dirty="0" smtClean="0"/>
              <a:t> ACO)</a:t>
            </a:r>
          </a:p>
          <a:p>
            <a:pPr>
              <a:buNone/>
            </a:pPr>
            <a:endParaRPr lang="en-CA" dirty="0" smtClean="0"/>
          </a:p>
          <a:p>
            <a:r>
              <a:rPr lang="en-CA" u="sng" dirty="0" err="1" smtClean="0"/>
              <a:t>Crítica</a:t>
            </a:r>
            <a:r>
              <a:rPr lang="en-CA" u="sng" dirty="0" smtClean="0"/>
              <a:t>: </a:t>
            </a:r>
            <a:r>
              <a:rPr lang="en-CA" dirty="0" smtClean="0"/>
              <a:t>No se </a:t>
            </a:r>
            <a:r>
              <a:rPr lang="en-CA" dirty="0" err="1" smtClean="0"/>
              <a:t>evaluó</a:t>
            </a:r>
            <a:r>
              <a:rPr lang="en-CA" dirty="0" smtClean="0"/>
              <a:t> el SPT </a:t>
            </a:r>
            <a:r>
              <a:rPr lang="en-CA" dirty="0" err="1" smtClean="0"/>
              <a:t>por</a:t>
            </a:r>
            <a:r>
              <a:rPr lang="en-CA" dirty="0" smtClean="0"/>
              <a:t> </a:t>
            </a:r>
            <a:r>
              <a:rPr lang="en-CA" dirty="0" err="1" smtClean="0"/>
              <a:t>falta</a:t>
            </a:r>
            <a:r>
              <a:rPr lang="en-CA" dirty="0" smtClean="0"/>
              <a:t> de </a:t>
            </a:r>
            <a:r>
              <a:rPr lang="en-CA" dirty="0" err="1" smtClean="0"/>
              <a:t>datos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3419872" cy="980728"/>
          </a:xfrm>
        </p:spPr>
        <p:txBody>
          <a:bodyPr>
            <a:normAutofit/>
          </a:bodyPr>
          <a:lstStyle/>
          <a:p>
            <a:r>
              <a:rPr lang="es-UY" sz="3600" b="1" dirty="0" smtClean="0">
                <a:solidFill>
                  <a:srgbClr val="FF0000"/>
                </a:solidFill>
              </a:rPr>
              <a:t>4)TROMBOFILIA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1418955"/>
            <a:ext cx="5184576" cy="543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2656"/>
            <a:ext cx="5220072" cy="112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331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14" y="0"/>
            <a:ext cx="9194814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5"/>
            <a:ext cx="8964613" cy="40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solidFill>
                  <a:srgbClr val="FF0000"/>
                </a:solidFill>
              </a:rPr>
              <a:t>Conclusiones</a:t>
            </a:r>
            <a:r>
              <a:rPr lang="es-UY" dirty="0" smtClean="0"/>
              <a:t> </a:t>
            </a:r>
            <a:endParaRPr lang="en-C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UY" dirty="0" smtClean="0"/>
              <a:t>No hay evidencia de mayor riesgo de recurrencia en homocigotos para FII G20210A, ni en dobles heterocigotos.</a:t>
            </a:r>
          </a:p>
          <a:p>
            <a:pPr>
              <a:buNone/>
            </a:pPr>
            <a:endParaRPr lang="es-UY" dirty="0" smtClean="0"/>
          </a:p>
          <a:p>
            <a:pPr>
              <a:buNone/>
            </a:pPr>
            <a:r>
              <a:rPr lang="es-UY" dirty="0" smtClean="0"/>
              <a:t>Hay riesgo levemente incrementado en FV </a:t>
            </a:r>
            <a:r>
              <a:rPr lang="es-UY" dirty="0" err="1" smtClean="0"/>
              <a:t>leiden</a:t>
            </a:r>
            <a:r>
              <a:rPr lang="es-UY" dirty="0" smtClean="0"/>
              <a:t> homocigoto (1.8 veces más).</a:t>
            </a:r>
          </a:p>
          <a:p>
            <a:pPr>
              <a:buNone/>
            </a:pPr>
            <a:endParaRPr lang="es-UY" dirty="0" smtClean="0"/>
          </a:p>
          <a:p>
            <a:pPr>
              <a:buNone/>
            </a:pPr>
            <a:r>
              <a:rPr lang="es-UY" dirty="0" smtClean="0"/>
              <a:t>Controversia: otros estudios demuestran aumento de riesgo con TF hereditaria; el “n” más alto fue de 32 pts.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566" y="0"/>
            <a:ext cx="7020434" cy="240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512" y="4708336"/>
            <a:ext cx="4453488" cy="21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4810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4716016" y="5805264"/>
            <a:ext cx="4427984" cy="1052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14 Rectángulo"/>
          <p:cNvSpPr/>
          <p:nvPr/>
        </p:nvSpPr>
        <p:spPr>
          <a:xfrm>
            <a:off x="0" y="2852936"/>
            <a:ext cx="47880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15 Rectángulo"/>
          <p:cNvSpPr/>
          <p:nvPr/>
        </p:nvSpPr>
        <p:spPr>
          <a:xfrm>
            <a:off x="2411760" y="4941168"/>
            <a:ext cx="23762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8 Rectángulo"/>
          <p:cNvSpPr/>
          <p:nvPr/>
        </p:nvSpPr>
        <p:spPr>
          <a:xfrm>
            <a:off x="4716016" y="4653136"/>
            <a:ext cx="4427984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Es claro que: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dirty="0" smtClean="0"/>
              <a:t>El riesgo de hemorragia se incrementa con ACO e incremento de la edad.</a:t>
            </a:r>
          </a:p>
          <a:p>
            <a:endParaRPr lang="es-UY" dirty="0" smtClean="0"/>
          </a:p>
          <a:p>
            <a:r>
              <a:rPr lang="es-UY" dirty="0" smtClean="0"/>
              <a:t>El riesgo de recurrencia es del 10% anual en los primeros 2 años, decreciendo con el tiempo al 3% aprox.</a:t>
            </a:r>
          </a:p>
          <a:p>
            <a:endParaRPr lang="es-UY" dirty="0" smtClean="0"/>
          </a:p>
          <a:p>
            <a:r>
              <a:rPr lang="es-UY" dirty="0" smtClean="0"/>
              <a:t>Estudios dirigidos a identificar pts.: </a:t>
            </a:r>
          </a:p>
          <a:p>
            <a:pPr>
              <a:buNone/>
            </a:pPr>
            <a:endParaRPr lang="es-UY" dirty="0" smtClean="0"/>
          </a:p>
          <a:p>
            <a:pPr>
              <a:buNone/>
            </a:pPr>
            <a:r>
              <a:rPr lang="es-UY" dirty="0" smtClean="0"/>
              <a:t>            - con bajo-intermedio riesgo hemorrágico y alto riesgo de recurrencia para evaluar continuar ACO. </a:t>
            </a:r>
          </a:p>
          <a:p>
            <a:endParaRPr lang="es-UY" dirty="0" smtClean="0"/>
          </a:p>
          <a:p>
            <a:pPr>
              <a:buNone/>
            </a:pPr>
            <a:r>
              <a:rPr lang="es-UY" dirty="0" smtClean="0"/>
              <a:t>            - bajo riesgo de recurrencia para suspender la misma.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Consenso: </a:t>
            </a:r>
            <a:r>
              <a:rPr lang="en-CA" dirty="0" smtClean="0"/>
              <a:t>&lt; 3- 5% de </a:t>
            </a:r>
            <a:r>
              <a:rPr lang="en-CA" dirty="0" err="1" smtClean="0"/>
              <a:t>tasa</a:t>
            </a:r>
            <a:r>
              <a:rPr lang="en-CA" dirty="0" smtClean="0"/>
              <a:t> de </a:t>
            </a:r>
            <a:r>
              <a:rPr lang="en-CA" dirty="0" err="1" smtClean="0"/>
              <a:t>recurrencia</a:t>
            </a:r>
            <a:r>
              <a:rPr lang="en-CA" dirty="0" smtClean="0"/>
              <a:t> </a:t>
            </a:r>
            <a:r>
              <a:rPr lang="en-CA" dirty="0" err="1" smtClean="0"/>
              <a:t>anual</a:t>
            </a:r>
            <a:r>
              <a:rPr lang="en-CA" dirty="0" smtClean="0"/>
              <a:t>, se </a:t>
            </a:r>
            <a:r>
              <a:rPr lang="en-CA" dirty="0" err="1" smtClean="0"/>
              <a:t>considera</a:t>
            </a:r>
            <a:r>
              <a:rPr lang="en-CA" dirty="0" smtClean="0"/>
              <a:t> </a:t>
            </a:r>
            <a:r>
              <a:rPr lang="en-CA" dirty="0" err="1" smtClean="0"/>
              <a:t>aceptable</a:t>
            </a:r>
            <a:r>
              <a:rPr lang="en-CA" dirty="0" smtClean="0"/>
              <a:t>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solidFill>
                  <a:srgbClr val="FF0000"/>
                </a:solidFill>
              </a:rPr>
              <a:t>BHJ 4th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985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331640" y="836712"/>
            <a:ext cx="6696744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4 CuadroTexto"/>
          <p:cNvSpPr txBox="1"/>
          <p:nvPr/>
        </p:nvSpPr>
        <p:spPr>
          <a:xfrm>
            <a:off x="971600" y="4077072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CHEST 2008:</a:t>
            </a:r>
          </a:p>
          <a:p>
            <a:endParaRPr lang="es-UY" b="1" dirty="0" smtClean="0"/>
          </a:p>
          <a:p>
            <a:r>
              <a:rPr lang="es-UY" b="1" dirty="0" smtClean="0"/>
              <a:t>TH y SAF: ACO por 6 meses a un año. Categoría IA</a:t>
            </a:r>
          </a:p>
          <a:p>
            <a:r>
              <a:rPr lang="es-UY" b="1" dirty="0" smtClean="0"/>
              <a:t>TH y SAF: ACO por tiempo indeterminado: Categoría 2C</a:t>
            </a:r>
          </a:p>
          <a:p>
            <a:endParaRPr lang="es-UY" b="1" dirty="0" smtClean="0">
              <a:solidFill>
                <a:srgbClr val="FF0000"/>
              </a:solidFill>
            </a:endParaRPr>
          </a:p>
          <a:p>
            <a:r>
              <a:rPr lang="es-UY" b="1" dirty="0" smtClean="0">
                <a:solidFill>
                  <a:srgbClr val="FF0000"/>
                </a:solidFill>
              </a:rPr>
              <a:t>CHEST 2012</a:t>
            </a:r>
            <a:r>
              <a:rPr lang="en-CA" b="1" dirty="0" smtClean="0">
                <a:solidFill>
                  <a:srgbClr val="FF0000"/>
                </a:solidFill>
              </a:rPr>
              <a:t>:</a:t>
            </a:r>
          </a:p>
          <a:p>
            <a:endParaRPr lang="en-CA" b="1" dirty="0" smtClean="0"/>
          </a:p>
          <a:p>
            <a:r>
              <a:rPr lang="es-UY" b="1" dirty="0" smtClean="0"/>
              <a:t>No se menciona el riesgo individual de cada trombofilia.</a:t>
            </a:r>
          </a:p>
          <a:p>
            <a:endParaRPr lang="es-UY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610783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334125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294" y="1772816"/>
            <a:ext cx="897270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 smtClean="0">
                <a:solidFill>
                  <a:srgbClr val="FF0000"/>
                </a:solidFill>
              </a:rPr>
              <a:t>5) CANCER</a:t>
            </a:r>
            <a:endParaRPr lang="en-C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34133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1628800"/>
            <a:ext cx="4355976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85184"/>
            <a:ext cx="4838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012160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err="1" smtClean="0"/>
              <a:t>Bhj</a:t>
            </a:r>
            <a:r>
              <a:rPr lang="es-UY" dirty="0" smtClean="0"/>
              <a:t> 2011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54868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6) SINDROME POST TROMBOTICO:                               </a:t>
            </a:r>
            <a:r>
              <a:rPr lang="en-US" sz="3200" dirty="0"/>
              <a:t/>
            </a:r>
            <a:br>
              <a:rPr lang="en-US" sz="3200" dirty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256584"/>
          </a:xfrm>
        </p:spPr>
        <p:txBody>
          <a:bodyPr>
            <a:normAutofit fontScale="25000" lnSpcReduction="20000"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r>
              <a:rPr lang="es-ES" sz="8000" b="1" dirty="0" smtClean="0">
                <a:latin typeface="+mj-lt"/>
              </a:rPr>
              <a:t>Incidencia: 1/3 </a:t>
            </a:r>
            <a:r>
              <a:rPr lang="es-ES" sz="8000" b="1" dirty="0">
                <a:latin typeface="+mj-lt"/>
              </a:rPr>
              <a:t>a 1/2 de pacientes con TVP sintomática desarrollarán </a:t>
            </a:r>
            <a:r>
              <a:rPr lang="es-ES" sz="8000" b="1" dirty="0" err="1">
                <a:latin typeface="+mj-lt"/>
              </a:rPr>
              <a:t>sindrome</a:t>
            </a:r>
            <a:r>
              <a:rPr lang="es-ES" sz="8000" b="1" dirty="0">
                <a:latin typeface="+mj-lt"/>
              </a:rPr>
              <a:t> post </a:t>
            </a:r>
            <a:r>
              <a:rPr lang="es-ES" sz="8000" b="1" dirty="0" err="1">
                <a:latin typeface="+mj-lt"/>
              </a:rPr>
              <a:t>trombótico</a:t>
            </a:r>
            <a:r>
              <a:rPr lang="es-ES" sz="8000" b="1" dirty="0">
                <a:latin typeface="+mj-lt"/>
              </a:rPr>
              <a:t> (SPT). </a:t>
            </a:r>
          </a:p>
          <a:p>
            <a:endParaRPr lang="es-ES" sz="8000" b="1" dirty="0">
              <a:latin typeface="+mj-lt"/>
            </a:endParaRPr>
          </a:p>
          <a:p>
            <a:pPr marL="0" indent="0">
              <a:buNone/>
            </a:pPr>
            <a:r>
              <a:rPr lang="es-ES" sz="8000" b="1" dirty="0">
                <a:latin typeface="+mj-lt"/>
              </a:rPr>
              <a:t>Factores de </a:t>
            </a:r>
            <a:r>
              <a:rPr lang="es-ES" sz="8000" b="1" dirty="0" smtClean="0">
                <a:latin typeface="+mj-lt"/>
              </a:rPr>
              <a:t>riesgo: (estudio en 387 </a:t>
            </a:r>
            <a:r>
              <a:rPr lang="es-ES" sz="8000" b="1" dirty="0" err="1" smtClean="0">
                <a:latin typeface="+mj-lt"/>
              </a:rPr>
              <a:t>pts</a:t>
            </a:r>
            <a:r>
              <a:rPr lang="es-ES" sz="8000" b="1" dirty="0" smtClean="0">
                <a:latin typeface="+mj-lt"/>
              </a:rPr>
              <a:t> TVP sintomática con seguimiento 2 años). S. </a:t>
            </a:r>
            <a:r>
              <a:rPr lang="es-ES" sz="8000" b="1" dirty="0" err="1" smtClean="0">
                <a:latin typeface="+mj-lt"/>
              </a:rPr>
              <a:t>Khan</a:t>
            </a:r>
            <a:endParaRPr lang="es-ES" sz="8000" b="1" dirty="0" smtClean="0">
              <a:latin typeface="+mj-lt"/>
            </a:endParaRPr>
          </a:p>
          <a:p>
            <a:r>
              <a:rPr lang="es-ES" sz="8000" b="1" dirty="0" smtClean="0">
                <a:latin typeface="+mj-lt"/>
              </a:rPr>
              <a:t> </a:t>
            </a:r>
            <a:r>
              <a:rPr lang="es-ES" sz="8000" b="1" dirty="0">
                <a:latin typeface="+mj-lt"/>
              </a:rPr>
              <a:t>recurrencia </a:t>
            </a:r>
            <a:r>
              <a:rPr lang="es-ES" sz="8000" b="1" dirty="0" err="1" smtClean="0">
                <a:latin typeface="+mj-lt"/>
              </a:rPr>
              <a:t>ipsilateral</a:t>
            </a:r>
            <a:r>
              <a:rPr lang="es-ES" sz="8000" b="1" dirty="0">
                <a:latin typeface="+mj-lt"/>
              </a:rPr>
              <a:t> </a:t>
            </a:r>
            <a:r>
              <a:rPr lang="es-ES" sz="8000" b="1" dirty="0" smtClean="0">
                <a:latin typeface="+mj-lt"/>
              </a:rPr>
              <a:t>(más </a:t>
            </a:r>
            <a:r>
              <a:rPr lang="es-ES" sz="8000" b="1" dirty="0">
                <a:latin typeface="+mj-lt"/>
              </a:rPr>
              <a:t>importante)  </a:t>
            </a:r>
            <a:endParaRPr lang="es-ES" sz="8000" b="1" dirty="0" smtClean="0">
              <a:latin typeface="+mj-lt"/>
            </a:endParaRPr>
          </a:p>
          <a:p>
            <a:r>
              <a:rPr lang="es-ES" sz="8000" b="1" dirty="0" smtClean="0">
                <a:latin typeface="+mj-lt"/>
              </a:rPr>
              <a:t>mala </a:t>
            </a:r>
            <a:r>
              <a:rPr lang="es-ES" sz="8000" b="1" dirty="0">
                <a:latin typeface="+mj-lt"/>
              </a:rPr>
              <a:t>calidad de anticoagulación </a:t>
            </a:r>
            <a:r>
              <a:rPr lang="es-ES" sz="8000" b="1" dirty="0" smtClean="0">
                <a:latin typeface="+mj-lt"/>
              </a:rPr>
              <a:t>inicial,</a:t>
            </a:r>
          </a:p>
          <a:p>
            <a:r>
              <a:rPr lang="es-ES" sz="8000" b="1" dirty="0" smtClean="0">
                <a:latin typeface="+mj-lt"/>
              </a:rPr>
              <a:t>aumento </a:t>
            </a:r>
            <a:r>
              <a:rPr lang="es-ES" sz="8000" b="1" dirty="0">
                <a:latin typeface="+mj-lt"/>
              </a:rPr>
              <a:t>del </a:t>
            </a:r>
            <a:r>
              <a:rPr lang="es-ES" sz="8000" b="1" dirty="0" smtClean="0">
                <a:latin typeface="+mj-lt"/>
              </a:rPr>
              <a:t>IMC,</a:t>
            </a:r>
          </a:p>
          <a:p>
            <a:r>
              <a:rPr lang="es-ES" sz="8000" b="1" dirty="0" smtClean="0">
                <a:latin typeface="+mj-lt"/>
              </a:rPr>
              <a:t>no </a:t>
            </a:r>
            <a:r>
              <a:rPr lang="en-US" sz="8000" b="1" dirty="0" smtClean="0">
                <a:latin typeface="+mj-lt"/>
              </a:rPr>
              <a:t> </a:t>
            </a:r>
            <a:r>
              <a:rPr lang="en-US" sz="8000" b="1" dirty="0" err="1" smtClean="0">
                <a:latin typeface="+mj-lt"/>
              </a:rPr>
              <a:t>resolución</a:t>
            </a:r>
            <a:r>
              <a:rPr lang="en-US" sz="8000" b="1" dirty="0" smtClean="0">
                <a:latin typeface="+mj-lt"/>
              </a:rPr>
              <a:t> de </a:t>
            </a:r>
            <a:r>
              <a:rPr lang="en-US" sz="8000" b="1" dirty="0" err="1" smtClean="0">
                <a:latin typeface="+mj-lt"/>
              </a:rPr>
              <a:t>síntomas</a:t>
            </a:r>
            <a:r>
              <a:rPr lang="en-US" sz="8000" b="1" dirty="0" smtClean="0">
                <a:latin typeface="+mj-lt"/>
              </a:rPr>
              <a:t> y </a:t>
            </a:r>
            <a:r>
              <a:rPr lang="en-US" sz="8000" b="1" dirty="0" err="1" smtClean="0">
                <a:latin typeface="+mj-lt"/>
              </a:rPr>
              <a:t>signos</a:t>
            </a:r>
            <a:r>
              <a:rPr lang="en-US" sz="8000" b="1" dirty="0" smtClean="0">
                <a:latin typeface="+mj-lt"/>
              </a:rPr>
              <a:t> en 1 </a:t>
            </a:r>
            <a:r>
              <a:rPr lang="en-US" sz="8000" b="1" dirty="0" err="1" smtClean="0">
                <a:latin typeface="+mj-lt"/>
              </a:rPr>
              <a:t>mes</a:t>
            </a:r>
            <a:r>
              <a:rPr lang="en-US" sz="8000" b="1" dirty="0" smtClean="0">
                <a:latin typeface="+mj-lt"/>
              </a:rPr>
              <a:t> del </a:t>
            </a:r>
            <a:r>
              <a:rPr lang="en-US" sz="8000" b="1" dirty="0" err="1" smtClean="0">
                <a:latin typeface="+mj-lt"/>
              </a:rPr>
              <a:t>evento</a:t>
            </a:r>
            <a:r>
              <a:rPr lang="en-US" sz="8000" b="1" dirty="0" smtClean="0">
                <a:latin typeface="+mj-lt"/>
              </a:rPr>
              <a:t> </a:t>
            </a:r>
            <a:r>
              <a:rPr lang="en-US" sz="8000" b="1" dirty="0" err="1" smtClean="0">
                <a:latin typeface="+mj-lt"/>
              </a:rPr>
              <a:t>agudo</a:t>
            </a:r>
            <a:r>
              <a:rPr lang="en-US" sz="8000" b="1" dirty="0" smtClean="0">
                <a:latin typeface="+mj-lt"/>
              </a:rPr>
              <a:t>. </a:t>
            </a:r>
            <a:r>
              <a:rPr lang="en-US" sz="8000" b="1" dirty="0" err="1" smtClean="0">
                <a:latin typeface="+mj-lt"/>
              </a:rPr>
              <a:t>Fuerte</a:t>
            </a:r>
            <a:r>
              <a:rPr lang="en-US" sz="8000" b="1" dirty="0" smtClean="0">
                <a:latin typeface="+mj-lt"/>
              </a:rPr>
              <a:t> predictor de SPT </a:t>
            </a:r>
            <a:r>
              <a:rPr lang="en-US" sz="8000" b="1" dirty="0" err="1" smtClean="0">
                <a:latin typeface="+mj-lt"/>
              </a:rPr>
              <a:t>durante</a:t>
            </a:r>
            <a:r>
              <a:rPr lang="en-US" sz="8000" b="1" dirty="0" smtClean="0">
                <a:latin typeface="+mj-lt"/>
              </a:rPr>
              <a:t> los 2 </a:t>
            </a:r>
            <a:r>
              <a:rPr lang="en-US" sz="8000" b="1" dirty="0" err="1" smtClean="0">
                <a:latin typeface="+mj-lt"/>
              </a:rPr>
              <a:t>años</a:t>
            </a:r>
            <a:r>
              <a:rPr lang="en-US" sz="8000" b="1" dirty="0" smtClean="0">
                <a:latin typeface="+mj-lt"/>
              </a:rPr>
              <a:t> </a:t>
            </a:r>
            <a:r>
              <a:rPr lang="en-US" sz="8000" b="1" dirty="0" err="1" smtClean="0">
                <a:latin typeface="+mj-lt"/>
              </a:rPr>
              <a:t>posteriores</a:t>
            </a:r>
            <a:r>
              <a:rPr lang="en-US" sz="8000" b="1" dirty="0" smtClean="0">
                <a:latin typeface="+mj-lt"/>
              </a:rPr>
              <a:t>.</a:t>
            </a:r>
            <a:endParaRPr lang="en-US" sz="8000" b="1" dirty="0">
              <a:latin typeface="+mj-lt"/>
            </a:endParaRPr>
          </a:p>
          <a:p>
            <a:r>
              <a:rPr lang="en-US" sz="8000" b="1" dirty="0" smtClean="0">
                <a:latin typeface="+mj-lt"/>
              </a:rPr>
              <a:t>TVP femoral </a:t>
            </a:r>
            <a:r>
              <a:rPr lang="en-US" sz="8000" b="1" dirty="0" err="1" smtClean="0">
                <a:latin typeface="+mj-lt"/>
              </a:rPr>
              <a:t>común</a:t>
            </a:r>
            <a:r>
              <a:rPr lang="en-US" sz="8000" b="1" dirty="0" smtClean="0">
                <a:latin typeface="+mj-lt"/>
              </a:rPr>
              <a:t> o </a:t>
            </a:r>
            <a:r>
              <a:rPr lang="en-US" sz="8000" b="1" dirty="0" err="1" smtClean="0">
                <a:latin typeface="+mj-lt"/>
              </a:rPr>
              <a:t>ilíaca</a:t>
            </a:r>
            <a:r>
              <a:rPr lang="en-US" sz="8000" b="1" dirty="0" smtClean="0">
                <a:latin typeface="+mj-lt"/>
              </a:rPr>
              <a:t>, </a:t>
            </a:r>
            <a:r>
              <a:rPr lang="en-US" sz="8000" b="1" dirty="0" err="1" smtClean="0">
                <a:latin typeface="+mj-lt"/>
              </a:rPr>
              <a:t>vs</a:t>
            </a:r>
            <a:r>
              <a:rPr lang="en-US" sz="8000" b="1" dirty="0" smtClean="0">
                <a:latin typeface="+mj-lt"/>
              </a:rPr>
              <a:t> distal o </a:t>
            </a:r>
            <a:r>
              <a:rPr lang="en-US" sz="8000" b="1" dirty="0" err="1" smtClean="0">
                <a:latin typeface="+mj-lt"/>
              </a:rPr>
              <a:t>poplítea</a:t>
            </a:r>
            <a:r>
              <a:rPr lang="en-US" sz="8000" b="1" dirty="0" smtClean="0">
                <a:latin typeface="+mj-lt"/>
              </a:rPr>
              <a:t>, </a:t>
            </a:r>
          </a:p>
          <a:p>
            <a:r>
              <a:rPr lang="en-US" sz="8000" b="1" dirty="0" smtClean="0">
                <a:latin typeface="+mj-lt"/>
              </a:rPr>
              <a:t> </a:t>
            </a:r>
            <a:r>
              <a:rPr lang="en-US" sz="8000" b="1" dirty="0" err="1" smtClean="0">
                <a:latin typeface="+mj-lt"/>
              </a:rPr>
              <a:t>edad</a:t>
            </a:r>
            <a:r>
              <a:rPr lang="en-US" sz="8000" b="1" dirty="0" smtClean="0">
                <a:latin typeface="+mj-lt"/>
              </a:rPr>
              <a:t> </a:t>
            </a:r>
            <a:r>
              <a:rPr lang="en-US" sz="8000" b="1" dirty="0" err="1" smtClean="0">
                <a:latin typeface="+mj-lt"/>
              </a:rPr>
              <a:t>avanzada</a:t>
            </a:r>
            <a:r>
              <a:rPr lang="en-US" sz="8000" b="1" dirty="0" smtClean="0">
                <a:latin typeface="+mj-lt"/>
              </a:rPr>
              <a:t>,</a:t>
            </a:r>
          </a:p>
          <a:p>
            <a:r>
              <a:rPr lang="en-US" sz="8000" b="1" dirty="0" err="1" smtClean="0">
                <a:latin typeface="+mj-lt"/>
              </a:rPr>
              <a:t>Sexo</a:t>
            </a:r>
            <a:r>
              <a:rPr lang="en-US" sz="8000" b="1" dirty="0" smtClean="0">
                <a:latin typeface="+mj-lt"/>
              </a:rPr>
              <a:t> </a:t>
            </a:r>
            <a:r>
              <a:rPr lang="en-US" sz="8000" b="1" dirty="0" err="1" smtClean="0">
                <a:latin typeface="+mj-lt"/>
              </a:rPr>
              <a:t>femenino</a:t>
            </a:r>
            <a:r>
              <a:rPr lang="en-US" sz="8000" b="1" dirty="0" smtClean="0">
                <a:latin typeface="+mj-lt"/>
              </a:rPr>
              <a:t> (controversial) </a:t>
            </a:r>
          </a:p>
          <a:p>
            <a:pPr marL="0" indent="0">
              <a:buNone/>
            </a:pPr>
            <a:endParaRPr lang="en-US" sz="8000" b="1" dirty="0" smtClean="0">
              <a:latin typeface="+mj-lt"/>
            </a:endParaRPr>
          </a:p>
          <a:p>
            <a:pPr marL="0" indent="0">
              <a:buNone/>
            </a:pPr>
            <a:endParaRPr lang="en-US" sz="8000" b="1" dirty="0" smtClean="0">
              <a:latin typeface="+mj-lt"/>
            </a:endParaRPr>
          </a:p>
          <a:p>
            <a:r>
              <a:rPr lang="en-US" sz="8000" b="1" u="sng" dirty="0" smtClean="0">
                <a:latin typeface="+mj-lt"/>
              </a:rPr>
              <a:t>No </a:t>
            </a:r>
            <a:r>
              <a:rPr lang="en-US" sz="8000" b="1" u="sng" dirty="0" err="1" smtClean="0">
                <a:latin typeface="+mj-lt"/>
              </a:rPr>
              <a:t>asociado</a:t>
            </a:r>
            <a:r>
              <a:rPr lang="en-US" sz="8000" b="1" u="sng" dirty="0" smtClean="0">
                <a:latin typeface="+mj-lt"/>
              </a:rPr>
              <a:t> con: TF </a:t>
            </a:r>
            <a:r>
              <a:rPr lang="en-US" sz="8000" b="1" u="sng" dirty="0" err="1" smtClean="0">
                <a:latin typeface="+mj-lt"/>
              </a:rPr>
              <a:t>congenitas</a:t>
            </a:r>
            <a:r>
              <a:rPr lang="en-US" sz="8000" b="1" u="sng" dirty="0" smtClean="0">
                <a:latin typeface="+mj-lt"/>
              </a:rPr>
              <a:t> </a:t>
            </a:r>
            <a:r>
              <a:rPr lang="en-US" sz="8000" b="1" u="sng" dirty="0" err="1" smtClean="0">
                <a:latin typeface="+mj-lt"/>
              </a:rPr>
              <a:t>como</a:t>
            </a:r>
            <a:r>
              <a:rPr lang="en-US" sz="8000" b="1" u="sng" dirty="0" smtClean="0">
                <a:latin typeface="+mj-lt"/>
              </a:rPr>
              <a:t> </a:t>
            </a:r>
            <a:r>
              <a:rPr lang="en-US" sz="8000" b="1" u="sng" dirty="0" err="1" smtClean="0">
                <a:latin typeface="+mj-lt"/>
              </a:rPr>
              <a:t>Fvleiden</a:t>
            </a:r>
            <a:r>
              <a:rPr lang="en-US" sz="8000" b="1" u="sng" dirty="0" smtClean="0">
                <a:latin typeface="+mj-lt"/>
              </a:rPr>
              <a:t> o FII g20210a, </a:t>
            </a:r>
            <a:r>
              <a:rPr lang="en-US" sz="8000" b="1" u="sng" dirty="0" err="1" smtClean="0">
                <a:latin typeface="+mj-lt"/>
              </a:rPr>
              <a:t>ni</a:t>
            </a:r>
            <a:r>
              <a:rPr lang="en-US" sz="8000" b="1" u="sng" dirty="0" smtClean="0">
                <a:latin typeface="+mj-lt"/>
              </a:rPr>
              <a:t> </a:t>
            </a:r>
            <a:r>
              <a:rPr lang="en-US" sz="8000" b="1" u="sng" dirty="0" err="1" smtClean="0">
                <a:latin typeface="+mj-lt"/>
              </a:rPr>
              <a:t>condición</a:t>
            </a:r>
            <a:r>
              <a:rPr lang="en-US" sz="8000" b="1" u="sng" dirty="0" smtClean="0">
                <a:latin typeface="+mj-lt"/>
              </a:rPr>
              <a:t> de la TVP </a:t>
            </a:r>
            <a:r>
              <a:rPr lang="en-US" sz="8000" b="1" u="sng" dirty="0" err="1" smtClean="0">
                <a:latin typeface="+mj-lt"/>
              </a:rPr>
              <a:t>espontanea</a:t>
            </a:r>
            <a:r>
              <a:rPr lang="en-US" sz="8000" b="1" u="sng" dirty="0" smtClean="0">
                <a:latin typeface="+mj-lt"/>
              </a:rPr>
              <a:t> </a:t>
            </a:r>
            <a:r>
              <a:rPr lang="en-US" sz="8000" b="1" u="sng" dirty="0" err="1" smtClean="0">
                <a:latin typeface="+mj-lt"/>
              </a:rPr>
              <a:t>vs</a:t>
            </a:r>
            <a:r>
              <a:rPr lang="en-US" sz="8000" b="1" u="sng" dirty="0" smtClean="0">
                <a:latin typeface="+mj-lt"/>
              </a:rPr>
              <a:t> no </a:t>
            </a:r>
            <a:r>
              <a:rPr lang="en-US" sz="8000" b="1" u="sng" dirty="0" err="1" smtClean="0">
                <a:latin typeface="+mj-lt"/>
              </a:rPr>
              <a:t>provocada</a:t>
            </a:r>
            <a:endParaRPr lang="en-US" sz="8000" b="1" u="sng" dirty="0" smtClean="0">
              <a:latin typeface="+mj-lt"/>
            </a:endParaRPr>
          </a:p>
          <a:p>
            <a:pPr marL="0" indent="0">
              <a:buNone/>
            </a:pPr>
            <a:endParaRPr lang="en-US" sz="8000" b="1" dirty="0">
              <a:latin typeface="+mj-lt"/>
            </a:endParaRPr>
          </a:p>
          <a:p>
            <a:endParaRPr lang="en-US" sz="8000" b="1" dirty="0" smtClean="0">
              <a:latin typeface="+mj-lt"/>
            </a:endParaRPr>
          </a:p>
          <a:p>
            <a:endParaRPr lang="en-US" sz="8000" b="1" dirty="0">
              <a:latin typeface="+mj-lt"/>
            </a:endParaRPr>
          </a:p>
          <a:p>
            <a:endParaRPr lang="en-US" sz="8000" b="1" dirty="0" smtClean="0">
              <a:latin typeface="+mj-lt"/>
            </a:endParaRPr>
          </a:p>
          <a:p>
            <a:endParaRPr lang="es-ES" sz="8000" b="1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20688"/>
            <a:ext cx="72728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Post-Thrombotic Syndrome                                                                                 Susan R. Kahn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ISSUES IN THROMBOSISMANAGEMENT AND  ANTICOAGULATION ASH 2010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098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s-UY" sz="2400" dirty="0" smtClean="0">
                <a:solidFill>
                  <a:srgbClr val="FF0000"/>
                </a:solidFill>
              </a:rPr>
              <a:t>SPT </a:t>
            </a:r>
            <a:r>
              <a:rPr lang="en-CA" sz="2400" dirty="0" smtClean="0">
                <a:solidFill>
                  <a:srgbClr val="FF0000"/>
                </a:solidFill>
              </a:rPr>
              <a:t>Review article</a:t>
            </a:r>
            <a:br>
              <a:rPr lang="en-CA" sz="2400" dirty="0" smtClean="0">
                <a:solidFill>
                  <a:srgbClr val="FF0000"/>
                </a:solidFill>
              </a:rPr>
            </a:br>
            <a:r>
              <a:rPr lang="en-CA" sz="2400" dirty="0" smtClean="0">
                <a:solidFill>
                  <a:srgbClr val="FF0000"/>
                </a:solidFill>
              </a:rPr>
              <a:t>Incidence and risk factors of the post-thrombotic</a:t>
            </a:r>
            <a:br>
              <a:rPr lang="en-CA" sz="2400" dirty="0" smtClean="0">
                <a:solidFill>
                  <a:srgbClr val="FF0000"/>
                </a:solidFill>
              </a:rPr>
            </a:br>
            <a:r>
              <a:rPr lang="en-CA" sz="2400" dirty="0" smtClean="0">
                <a:solidFill>
                  <a:srgbClr val="FF0000"/>
                </a:solidFill>
              </a:rPr>
              <a:t>syndrome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 fontScale="55000" lnSpcReduction="20000"/>
          </a:bodyPr>
          <a:lstStyle/>
          <a:p>
            <a:r>
              <a:rPr lang="en-CA" dirty="0" err="1" smtClean="0"/>
              <a:t>Incidencia</a:t>
            </a:r>
            <a:r>
              <a:rPr lang="en-CA" dirty="0" smtClean="0"/>
              <a:t>: </a:t>
            </a:r>
            <a:r>
              <a:rPr lang="en-CA" dirty="0" err="1" smtClean="0"/>
              <a:t>muy</a:t>
            </a:r>
            <a:r>
              <a:rPr lang="en-CA" dirty="0" smtClean="0"/>
              <a:t> </a:t>
            </a:r>
            <a:r>
              <a:rPr lang="en-CA" dirty="0" err="1" smtClean="0"/>
              <a:t>frecuente</a:t>
            </a:r>
            <a:r>
              <a:rPr lang="en-CA" dirty="0" smtClean="0"/>
              <a:t>. </a:t>
            </a:r>
            <a:r>
              <a:rPr lang="en-CA" dirty="0" err="1" smtClean="0"/>
              <a:t>Aproximadamente</a:t>
            </a:r>
            <a:r>
              <a:rPr lang="en-CA" dirty="0" smtClean="0"/>
              <a:t> 20-50% de pts. con </a:t>
            </a:r>
            <a:r>
              <a:rPr lang="en-CA" dirty="0" err="1" smtClean="0"/>
              <a:t>trombosis</a:t>
            </a:r>
            <a:r>
              <a:rPr lang="en-CA" dirty="0" smtClean="0"/>
              <a:t>: SPT</a:t>
            </a:r>
          </a:p>
          <a:p>
            <a:r>
              <a:rPr lang="en-CA" dirty="0" err="1" smtClean="0"/>
              <a:t>Severa</a:t>
            </a:r>
            <a:r>
              <a:rPr lang="en-CA" dirty="0" smtClean="0"/>
              <a:t>: 5–10% de los </a:t>
            </a:r>
            <a:r>
              <a:rPr lang="en-CA" dirty="0" err="1" smtClean="0"/>
              <a:t>casos</a:t>
            </a:r>
            <a:endParaRPr lang="en-CA" dirty="0" smtClean="0"/>
          </a:p>
          <a:p>
            <a:r>
              <a:rPr lang="en-CA" dirty="0" err="1" smtClean="0"/>
              <a:t>Mayoría</a:t>
            </a:r>
            <a:r>
              <a:rPr lang="en-CA" dirty="0" smtClean="0"/>
              <a:t> de </a:t>
            </a:r>
            <a:r>
              <a:rPr lang="en-CA" dirty="0" err="1" smtClean="0"/>
              <a:t>casos</a:t>
            </a:r>
            <a:r>
              <a:rPr lang="en-CA" dirty="0" smtClean="0"/>
              <a:t>: </a:t>
            </a:r>
            <a:r>
              <a:rPr lang="en-CA" dirty="0" err="1" smtClean="0"/>
              <a:t>desarrollo</a:t>
            </a:r>
            <a:r>
              <a:rPr lang="en-CA" dirty="0" smtClean="0"/>
              <a:t> entre el primer y </a:t>
            </a:r>
            <a:r>
              <a:rPr lang="en-CA" dirty="0" err="1" smtClean="0"/>
              <a:t>segundo</a:t>
            </a:r>
            <a:r>
              <a:rPr lang="en-CA" dirty="0" smtClean="0"/>
              <a:t> </a:t>
            </a:r>
            <a:r>
              <a:rPr lang="en-CA" dirty="0" err="1" smtClean="0"/>
              <a:t>año</a:t>
            </a:r>
            <a:r>
              <a:rPr lang="en-CA" dirty="0" smtClean="0"/>
              <a:t>. </a:t>
            </a:r>
            <a:r>
              <a:rPr lang="en-CA" dirty="0" err="1" smtClean="0"/>
              <a:t>Muy</a:t>
            </a:r>
            <a:r>
              <a:rPr lang="en-CA" dirty="0" smtClean="0"/>
              <a:t> </a:t>
            </a:r>
            <a:r>
              <a:rPr lang="en-CA" dirty="0" err="1" smtClean="0"/>
              <a:t>poco</a:t>
            </a:r>
            <a:r>
              <a:rPr lang="en-CA" dirty="0" smtClean="0"/>
              <a:t> </a:t>
            </a:r>
            <a:r>
              <a:rPr lang="en-CA" dirty="0" err="1" smtClean="0"/>
              <a:t>incremento</a:t>
            </a:r>
            <a:r>
              <a:rPr lang="en-CA" dirty="0" smtClean="0"/>
              <a:t> en </a:t>
            </a:r>
            <a:r>
              <a:rPr lang="en-CA" dirty="0" err="1" smtClean="0"/>
              <a:t>años</a:t>
            </a:r>
            <a:r>
              <a:rPr lang="en-CA" dirty="0" smtClean="0"/>
              <a:t> </a:t>
            </a:r>
            <a:r>
              <a:rPr lang="en-CA" dirty="0" err="1" smtClean="0"/>
              <a:t>subsiguientes</a:t>
            </a:r>
            <a:r>
              <a:rPr lang="en-CA" dirty="0" smtClean="0"/>
              <a:t>.</a:t>
            </a:r>
            <a:endParaRPr lang="en-CA" b="1" dirty="0" smtClean="0"/>
          </a:p>
          <a:p>
            <a:pPr>
              <a:buNone/>
            </a:pPr>
            <a:endParaRPr lang="en-CA" sz="2500" b="1" dirty="0" smtClean="0"/>
          </a:p>
          <a:p>
            <a:pPr>
              <a:buNone/>
            </a:pPr>
            <a:endParaRPr lang="en-CA" sz="3600" b="1" dirty="0" smtClean="0"/>
          </a:p>
          <a:p>
            <a:pPr>
              <a:buNone/>
            </a:pPr>
            <a:r>
              <a:rPr lang="es-UY" sz="3600" b="1" u="sng" dirty="0" smtClean="0"/>
              <a:t>Estudio REVERSE:  se encontró asociación con recurrencia. Pendiente revalorar con otros estudios.</a:t>
            </a:r>
          </a:p>
          <a:p>
            <a:pPr>
              <a:buNone/>
            </a:pPr>
            <a:endParaRPr lang="es-UY" sz="2500" b="1" dirty="0" smtClean="0"/>
          </a:p>
          <a:p>
            <a:pPr>
              <a:buNone/>
            </a:pPr>
            <a:endParaRPr lang="en-CA" sz="2500" b="1" dirty="0" smtClean="0"/>
          </a:p>
          <a:p>
            <a:pPr>
              <a:buNone/>
            </a:pPr>
            <a:r>
              <a:rPr lang="es-UY" sz="2500" b="1" dirty="0" smtClean="0"/>
              <a:t>PREVENCIÓN: 1) MEDIAS DE COMPRESIÓN ELÁSTICA LUEGO DE 2 SEMANAS, POR 6 MESES.</a:t>
            </a:r>
          </a:p>
          <a:p>
            <a:pPr>
              <a:buNone/>
            </a:pPr>
            <a:r>
              <a:rPr lang="es-UY" sz="2500" b="1" dirty="0" smtClean="0"/>
              <a:t>                           2) CONTROL DE FACTORES DE RIESGO PARA DESARROLLO DE SPT: Edad(controversial), obesidad,  sexo femenino, localización de trombo, reflujo, oclusión residual, tratamiento con </a:t>
            </a:r>
            <a:r>
              <a:rPr lang="es-UY" sz="2500" b="1" dirty="0" err="1" smtClean="0"/>
              <a:t>warfarina</a:t>
            </a:r>
            <a:r>
              <a:rPr lang="es-UY" sz="2500" b="1" dirty="0" smtClean="0"/>
              <a:t> con INR </a:t>
            </a:r>
            <a:r>
              <a:rPr lang="en-CA" sz="2500" b="1" dirty="0" smtClean="0"/>
              <a:t>&lt; 2 </a:t>
            </a:r>
            <a:r>
              <a:rPr lang="en-CA" sz="2500" b="1" dirty="0" err="1" smtClean="0"/>
              <a:t>por</a:t>
            </a:r>
            <a:r>
              <a:rPr lang="en-CA" sz="2500" b="1" dirty="0" smtClean="0"/>
              <a:t> </a:t>
            </a:r>
            <a:r>
              <a:rPr lang="en-CA" sz="2500" b="1" dirty="0" err="1" smtClean="0"/>
              <a:t>más</a:t>
            </a:r>
            <a:r>
              <a:rPr lang="en-CA" sz="2500" b="1" dirty="0" smtClean="0"/>
              <a:t> del 50% del </a:t>
            </a:r>
            <a:r>
              <a:rPr lang="en-CA" sz="2500" b="1" dirty="0" err="1" smtClean="0"/>
              <a:t>tiempo</a:t>
            </a:r>
            <a:r>
              <a:rPr lang="en-CA" sz="2500" b="1" dirty="0" smtClean="0"/>
              <a:t>. DD y </a:t>
            </a:r>
            <a:r>
              <a:rPr lang="en-CA" sz="2500" b="1" dirty="0" err="1" smtClean="0"/>
              <a:t>marcadores</a:t>
            </a:r>
            <a:r>
              <a:rPr lang="en-CA" sz="2500" b="1" dirty="0" smtClean="0"/>
              <a:t> </a:t>
            </a:r>
            <a:r>
              <a:rPr lang="en-CA" sz="2500" b="1" dirty="0" err="1" smtClean="0"/>
              <a:t>inflamatorios</a:t>
            </a:r>
            <a:r>
              <a:rPr lang="en-CA" sz="2500" b="1" dirty="0" smtClean="0"/>
              <a:t> en </a:t>
            </a:r>
            <a:r>
              <a:rPr lang="en-CA" sz="2500" b="1" dirty="0" err="1" smtClean="0"/>
              <a:t>investigación</a:t>
            </a:r>
            <a:r>
              <a:rPr lang="en-CA" sz="2500" b="1" dirty="0" smtClean="0"/>
              <a:t>.</a:t>
            </a:r>
            <a:endParaRPr lang="es-UY" sz="2500" b="1" dirty="0" smtClean="0"/>
          </a:p>
          <a:p>
            <a:pPr>
              <a:buNone/>
            </a:pPr>
            <a:endParaRPr lang="es-UY" sz="2500" b="1" dirty="0" smtClean="0"/>
          </a:p>
          <a:p>
            <a:pPr>
              <a:buNone/>
            </a:pPr>
            <a:r>
              <a:rPr lang="es-UY" sz="2500" b="1" dirty="0" smtClean="0"/>
              <a:t>OTROS: Vendas compresivas: no demostrado.</a:t>
            </a:r>
          </a:p>
          <a:p>
            <a:pPr>
              <a:buNone/>
            </a:pPr>
            <a:r>
              <a:rPr lang="es-UY" sz="2500" b="1" dirty="0" err="1" smtClean="0"/>
              <a:t>Trombolisis</a:t>
            </a:r>
            <a:r>
              <a:rPr lang="es-UY" sz="2500" b="1" dirty="0" smtClean="0"/>
              <a:t> con </a:t>
            </a:r>
            <a:r>
              <a:rPr lang="es-UY" sz="2500" b="1" dirty="0" err="1" smtClean="0"/>
              <a:t>fibrinolíticos</a:t>
            </a:r>
            <a:r>
              <a:rPr lang="es-UY" sz="2500" b="1" dirty="0" smtClean="0"/>
              <a:t> con </a:t>
            </a:r>
            <a:r>
              <a:rPr lang="es-UY" sz="2500" b="1" dirty="0" err="1" smtClean="0"/>
              <a:t>cateter</a:t>
            </a:r>
            <a:r>
              <a:rPr lang="es-UY" sz="2500" b="1" dirty="0" smtClean="0"/>
              <a:t> en DVT proximal en agudo: previene daño valvular venoso. No demostrado PTS  a largo plazo.</a:t>
            </a:r>
          </a:p>
          <a:p>
            <a:pPr>
              <a:buNone/>
            </a:pPr>
            <a:r>
              <a:rPr lang="es-UY" sz="2500" b="1" dirty="0" smtClean="0"/>
              <a:t>Tratamientos quirúrgicos: bypass, </a:t>
            </a:r>
            <a:r>
              <a:rPr lang="es-UY" sz="2500" b="1" dirty="0" err="1" smtClean="0"/>
              <a:t>stents</a:t>
            </a:r>
            <a:r>
              <a:rPr lang="es-UY" sz="2500" b="1" dirty="0" smtClean="0"/>
              <a:t>, </a:t>
            </a:r>
            <a:r>
              <a:rPr lang="es-UY" sz="2500" b="1" dirty="0" err="1" smtClean="0"/>
              <a:t>valvuloplastia</a:t>
            </a:r>
            <a:r>
              <a:rPr lang="es-UY" sz="2500" b="1" dirty="0" smtClean="0"/>
              <a:t>: buenos resultados. Faltan estudios </a:t>
            </a:r>
            <a:r>
              <a:rPr lang="es-UY" sz="2500" b="1" dirty="0" err="1" smtClean="0"/>
              <a:t>randomizados</a:t>
            </a:r>
            <a:r>
              <a:rPr lang="es-UY" sz="2500" b="1" dirty="0" smtClean="0"/>
              <a:t>. </a:t>
            </a:r>
            <a:r>
              <a:rPr lang="es-UY" sz="2500" b="1" u="sng" dirty="0" smtClean="0"/>
              <a:t>SOLO EN CENTROS ESPECIALIZADOS Y PARA PTS SINTOMATICO y  SEVERO.</a:t>
            </a:r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4" name="3 CuadroTexto"/>
          <p:cNvSpPr txBox="1"/>
          <p:nvPr/>
        </p:nvSpPr>
        <p:spPr>
          <a:xfrm>
            <a:off x="5436096" y="6488668"/>
            <a:ext cx="34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Phlebology</a:t>
            </a:r>
            <a:r>
              <a:rPr lang="en-CA" dirty="0" smtClean="0"/>
              <a:t> 2012;27 </a:t>
            </a:r>
            <a:r>
              <a:rPr lang="en-CA" dirty="0" err="1" smtClean="0"/>
              <a:t>Suppl</a:t>
            </a:r>
            <a:r>
              <a:rPr lang="en-CA" dirty="0" smtClean="0"/>
              <a:t> 1:85–94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TVP- CHEST 2012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866" y="1620044"/>
            <a:ext cx="5120621" cy="48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1763688" y="3212976"/>
            <a:ext cx="5112568" cy="1296144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TVP- CHEST 2012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838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105150"/>
            <a:ext cx="4953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339752" y="2060848"/>
            <a:ext cx="1800200" cy="360040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 Rectángulo redondeado"/>
          <p:cNvSpPr/>
          <p:nvPr/>
        </p:nvSpPr>
        <p:spPr>
          <a:xfrm>
            <a:off x="4283968" y="3717032"/>
            <a:ext cx="4536504" cy="720080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6 Rectángulo redondeado"/>
          <p:cNvSpPr/>
          <p:nvPr/>
        </p:nvSpPr>
        <p:spPr>
          <a:xfrm>
            <a:off x="4283968" y="5301208"/>
            <a:ext cx="4536504" cy="504056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TVP- CHEST 2012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4869160"/>
            <a:ext cx="46101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4499992" y="5877272"/>
            <a:ext cx="4644008" cy="792088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696"/>
            <a:ext cx="522007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548680"/>
            <a:ext cx="4860032" cy="1584176"/>
          </a:xfrm>
          <a:prstGeom prst="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7 Rectángulo"/>
          <p:cNvSpPr/>
          <p:nvPr/>
        </p:nvSpPr>
        <p:spPr>
          <a:xfrm>
            <a:off x="0" y="2276872"/>
            <a:ext cx="4860032" cy="2304256"/>
          </a:xfrm>
          <a:prstGeom prst="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TVP NO PROVOCADA CHEST 2012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182" y="1600200"/>
            <a:ext cx="4703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195736" y="4149080"/>
            <a:ext cx="4680520" cy="2016224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 Rectángulo redondeado"/>
          <p:cNvSpPr/>
          <p:nvPr/>
        </p:nvSpPr>
        <p:spPr>
          <a:xfrm>
            <a:off x="2267744" y="1628800"/>
            <a:ext cx="4464496" cy="2448272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554960" cy="922114"/>
          </a:xfrm>
        </p:spPr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TEP -  CHEST 2012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977231"/>
            <a:ext cx="4762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67744" y="2636912"/>
            <a:ext cx="4608512" cy="1008112"/>
          </a:xfrm>
          <a:prstGeom prst="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Riesgo de sangrado: CHEST 2012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2411760" y="4509120"/>
            <a:ext cx="2232248" cy="234888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 Elipse"/>
          <p:cNvSpPr/>
          <p:nvPr/>
        </p:nvSpPr>
        <p:spPr>
          <a:xfrm>
            <a:off x="6732240" y="4509120"/>
            <a:ext cx="2016224" cy="2348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6 Elipse"/>
          <p:cNvSpPr/>
          <p:nvPr/>
        </p:nvSpPr>
        <p:spPr>
          <a:xfrm>
            <a:off x="4716016" y="4509120"/>
            <a:ext cx="1800200" cy="23488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EP- CHEST 2012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857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0" y="1268760"/>
            <a:ext cx="4680520" cy="1440160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5" y="4276725"/>
            <a:ext cx="47910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4427984" y="4365104"/>
            <a:ext cx="4536504" cy="864096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3970784" cy="1417638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TEP- CHEST 2012</a:t>
            </a:r>
            <a:br>
              <a:rPr lang="es-UY" b="1" dirty="0" smtClean="0">
                <a:solidFill>
                  <a:srgbClr val="FF0000"/>
                </a:solidFill>
              </a:rPr>
            </a:br>
            <a:r>
              <a:rPr lang="es-UY" b="1" dirty="0" smtClean="0">
                <a:solidFill>
                  <a:srgbClr val="FF0000"/>
                </a:solidFill>
              </a:rPr>
              <a:t>duración ACO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16601"/>
            <a:ext cx="5184576" cy="664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3923928" y="476672"/>
            <a:ext cx="4896544" cy="1296144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4 Rectángulo redondeado"/>
          <p:cNvSpPr/>
          <p:nvPr/>
        </p:nvSpPr>
        <p:spPr>
          <a:xfrm>
            <a:off x="3995936" y="5013176"/>
            <a:ext cx="4824536" cy="936104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5 Rectángulo redondeado"/>
          <p:cNvSpPr/>
          <p:nvPr/>
        </p:nvSpPr>
        <p:spPr>
          <a:xfrm>
            <a:off x="3995936" y="6021288"/>
            <a:ext cx="4896544" cy="836712"/>
          </a:xfrm>
          <a:prstGeom prst="roundRect">
            <a:avLst/>
          </a:prstGeom>
          <a:noFill/>
          <a:ln>
            <a:solidFill>
              <a:srgbClr val="F3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6984776" cy="420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8731"/>
            <a:ext cx="8964488" cy="147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2325" y="6334125"/>
            <a:ext cx="197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19888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/>
              <a:t>Aplicando las guías (ASH 2010):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461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494116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ACO a largo plazo en SAF y </a:t>
            </a:r>
            <a:r>
              <a:rPr lang="es-UY" dirty="0" err="1" smtClean="0"/>
              <a:t>def</a:t>
            </a:r>
            <a:r>
              <a:rPr lang="es-UY" dirty="0" smtClean="0"/>
              <a:t> AT</a:t>
            </a:r>
          </a:p>
          <a:p>
            <a:r>
              <a:rPr lang="es-UY" dirty="0" smtClean="0"/>
              <a:t>FII 20210 y FV </a:t>
            </a:r>
            <a:r>
              <a:rPr lang="es-UY" dirty="0" err="1" smtClean="0"/>
              <a:t>leiden</a:t>
            </a:r>
            <a:r>
              <a:rPr lang="es-UY" dirty="0" smtClean="0"/>
              <a:t>: homocigotos y doble heterocigotos: alto riesgo ETEV (primer evento). Para algunos autores, también de recurrencia. </a:t>
            </a:r>
          </a:p>
          <a:p>
            <a:r>
              <a:rPr lang="es-UY" dirty="0" smtClean="0"/>
              <a:t>No se  confirmó en reciente estudio: 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4154055" cy="34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057900"/>
            <a:ext cx="46386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1928794" cy="430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3284984"/>
            <a:ext cx="680424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rgbClr val="FF0000"/>
                </a:solidFill>
              </a:rPr>
              <a:t>CONSENSO</a:t>
            </a:r>
            <a:r>
              <a:rPr lang="es-ES_tradnl" b="1" dirty="0" smtClean="0">
                <a:solidFill>
                  <a:srgbClr val="FF0000"/>
                </a:solidFill>
              </a:rPr>
              <a:t>: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11760" y="3933056"/>
            <a:ext cx="6732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FF0000"/>
                </a:solidFill>
                <a:latin typeface="+mj-lt"/>
              </a:rPr>
              <a:t>NO ESTA DEFINIDO O NO HAY CONSENSO SOBRE R. DE RECURRENCIA:</a:t>
            </a:r>
          </a:p>
          <a:p>
            <a:pPr>
              <a:buFontTx/>
              <a:buChar char="-"/>
            </a:pPr>
            <a:r>
              <a:rPr lang="es-ES_tradnl" sz="1400" b="1" dirty="0" smtClean="0">
                <a:latin typeface="+mj-lt"/>
              </a:rPr>
              <a:t> EL SD. POSTROMBOTICO:  sea un factor de riesgo de recurrencia.</a:t>
            </a:r>
          </a:p>
          <a:p>
            <a:pPr>
              <a:buFontTx/>
              <a:buChar char="-"/>
            </a:pPr>
            <a:r>
              <a:rPr lang="es-ES_tradnl" sz="1400" b="1" dirty="0" smtClean="0">
                <a:latin typeface="+mj-lt"/>
              </a:rPr>
              <a:t> LAS TF SEAN F. DE R. DE PESO EN RECURRENCIA DE ETEV.</a:t>
            </a:r>
          </a:p>
          <a:p>
            <a:pPr>
              <a:buFontTx/>
              <a:buChar char="-"/>
            </a:pPr>
            <a:r>
              <a:rPr lang="es-ES_tradnl" sz="1400" b="1" dirty="0" smtClean="0">
                <a:latin typeface="+mj-lt"/>
              </a:rPr>
              <a:t>TROMBOSIS RESIDUAL: a confirmar aún no se recomienda uso clínico para determinar duración de ACO, pero sí en caso de síntomas para comparar, TVP nueva?</a:t>
            </a:r>
          </a:p>
          <a:p>
            <a:pPr>
              <a:buFontTx/>
              <a:buChar char="-"/>
            </a:pPr>
            <a:endParaRPr lang="es-ES_tradnl" sz="1400" b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s-ES_tradnl" sz="1400" b="1" dirty="0" smtClean="0">
                <a:solidFill>
                  <a:srgbClr val="FF0000"/>
                </a:solidFill>
                <a:latin typeface="+mj-lt"/>
              </a:rPr>
              <a:t>FUTURO: </a:t>
            </a:r>
          </a:p>
          <a:p>
            <a:pPr>
              <a:buFontTx/>
              <a:buChar char="-"/>
            </a:pPr>
            <a:r>
              <a:rPr lang="es-ES_tradnl" sz="1400" b="1" dirty="0" smtClean="0">
                <a:latin typeface="+mj-lt"/>
              </a:rPr>
              <a:t>VALIDACION Score  DASH: mejor peso estadístico</a:t>
            </a:r>
          </a:p>
          <a:p>
            <a:pPr>
              <a:buFontTx/>
              <a:buChar char="-"/>
            </a:pPr>
            <a:r>
              <a:rPr lang="es-ES_tradnl" sz="1400" b="1" dirty="0" smtClean="0">
                <a:latin typeface="+mj-lt"/>
              </a:rPr>
              <a:t> Incorporación de nuevas variables. </a:t>
            </a:r>
          </a:p>
          <a:p>
            <a:pPr>
              <a:buFontTx/>
              <a:buChar char="-"/>
            </a:pPr>
            <a:r>
              <a:rPr lang="es-ES_tradnl" sz="1400" b="1" dirty="0" smtClean="0">
                <a:latin typeface="+mj-lt"/>
              </a:rPr>
              <a:t>Estudios de mayor peso para evaluar  ciertas </a:t>
            </a:r>
            <a:r>
              <a:rPr lang="es-ES_tradnl" sz="1400" b="1" smtClean="0">
                <a:latin typeface="+mj-lt"/>
              </a:rPr>
              <a:t>TF y </a:t>
            </a:r>
            <a:r>
              <a:rPr lang="es-ES_tradnl" sz="1400" b="1" dirty="0" smtClean="0">
                <a:latin typeface="+mj-lt"/>
              </a:rPr>
              <a:t>riesgo de recurrencia de ETEV.</a:t>
            </a:r>
          </a:p>
          <a:p>
            <a:r>
              <a:rPr lang="es-ES_tradnl" b="1" dirty="0" smtClean="0"/>
              <a:t> 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214546" y="332657"/>
            <a:ext cx="69294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latin typeface="+mj-lt"/>
              </a:rPr>
              <a:t>-ETEV PROVOCADA: 3 meses ACO: INR 2.5 y suspensión.</a:t>
            </a:r>
          </a:p>
          <a:p>
            <a:r>
              <a:rPr lang="es-ES_tradnl" sz="1400" b="1" dirty="0" smtClean="0">
                <a:latin typeface="+mj-lt"/>
              </a:rPr>
              <a:t>-ETEV NO PROVOCADA:  ACO  mínimo 3 meses y reevaluar ACO a largo plazo.</a:t>
            </a:r>
          </a:p>
          <a:p>
            <a:r>
              <a:rPr lang="es-ES_tradnl" sz="1400" b="1" dirty="0" smtClean="0">
                <a:latin typeface="+mj-lt"/>
              </a:rPr>
              <a:t>Reevaluar anualmente. </a:t>
            </a:r>
          </a:p>
          <a:p>
            <a:r>
              <a:rPr lang="es-ES_tradnl" sz="1400" b="1" dirty="0" smtClean="0">
                <a:latin typeface="+mj-lt"/>
              </a:rPr>
              <a:t>-SITIO DE RECURRENCIA IGUAL A PRIMER EVENTO (TVP/EP)</a:t>
            </a:r>
          </a:p>
          <a:p>
            <a:r>
              <a:rPr lang="es-ES_tradnl" sz="1400" b="1" dirty="0" smtClean="0">
                <a:latin typeface="+mj-lt"/>
              </a:rPr>
              <a:t>-INSUFICIENTE ANTICOAGULACION CON HEPARINA EN FASE INICIAL:  riesgo de recurrencia</a:t>
            </a:r>
          </a:p>
          <a:p>
            <a:r>
              <a:rPr lang="es-ES_tradnl" sz="1400" b="1" dirty="0" smtClean="0">
                <a:latin typeface="+mj-lt"/>
              </a:rPr>
              <a:t>-TROMBOFILIA HEREDITARIA: clara asociación con primer evento ETEV. </a:t>
            </a:r>
          </a:p>
          <a:p>
            <a:r>
              <a:rPr lang="es-ES_tradnl" sz="1400" b="1" dirty="0" smtClean="0">
                <a:latin typeface="+mj-lt"/>
              </a:rPr>
              <a:t>-SAF Y DEFICIT DE AT Y ETEV: ACO largo plazo.</a:t>
            </a:r>
          </a:p>
          <a:p>
            <a:r>
              <a:rPr lang="es-ES_tradnl" sz="1400" b="1" dirty="0" smtClean="0">
                <a:latin typeface="+mj-lt"/>
              </a:rPr>
              <a:t>-OTRAS TF HEREDITARIAS CON AF +: considerar  ACO  a largo plazo.</a:t>
            </a:r>
          </a:p>
          <a:p>
            <a:r>
              <a:rPr lang="es-ES_tradnl" sz="1400" b="1" dirty="0" smtClean="0">
                <a:latin typeface="+mj-lt"/>
              </a:rPr>
              <a:t>-SEXO FEMENINO Y EDAD MENOR DE 65 AÑOS: bajo riesgo de recurrencia de ETEV.</a:t>
            </a:r>
          </a:p>
          <a:p>
            <a:r>
              <a:rPr lang="es-ES_tradnl" sz="1400" b="1" dirty="0" smtClean="0">
                <a:latin typeface="+mj-lt"/>
              </a:rPr>
              <a:t>-LA CORRECCIÓN DE LA HIPERHOMOCISTEINEMIA NO DISMINUYE EL RIESGO DE TROMBOSIS. </a:t>
            </a:r>
          </a:p>
          <a:p>
            <a:r>
              <a:rPr lang="es-ES_tradnl" sz="1400" b="1" dirty="0" smtClean="0">
                <a:latin typeface="+mj-lt"/>
              </a:rPr>
              <a:t>-DD AL DIA 30 DE SUSP ACO: VALOR PREDICTIVO NEGATIVO. SEGUIMIENTO CON DD REQUIERE CONFIRMACION.</a:t>
            </a:r>
          </a:p>
          <a:p>
            <a:endParaRPr lang="es-ES_tradnl" sz="1400" b="1" dirty="0" smtClean="0"/>
          </a:p>
          <a:p>
            <a:endParaRPr lang="es-ES_tradnl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84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OPINION DEL PACIENTE!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428868"/>
            <a:ext cx="8856984" cy="1857388"/>
          </a:xfrm>
        </p:spPr>
        <p:txBody>
          <a:bodyPr/>
          <a:lstStyle/>
          <a:p>
            <a:r>
              <a:rPr lang="es-ES" dirty="0" smtClean="0"/>
              <a:t>Fundamental en la toma de decisiones una vez informado acerca de </a:t>
            </a:r>
            <a:r>
              <a:rPr lang="es-ES" u="sng" dirty="0" smtClean="0"/>
              <a:t>SU</a:t>
            </a:r>
            <a:r>
              <a:rPr lang="es-ES" dirty="0" smtClean="0"/>
              <a:t> riesgo de recurrencia de ETEV vs riesgo hemorrágico.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721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NO HAY DUDA DE QUE: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s-UY" dirty="0" smtClean="0"/>
          </a:p>
          <a:p>
            <a:r>
              <a:rPr lang="es-UY" dirty="0" smtClean="0"/>
              <a:t>La </a:t>
            </a:r>
            <a:r>
              <a:rPr lang="es-UY" dirty="0" err="1" smtClean="0"/>
              <a:t>anticoagulación</a:t>
            </a:r>
            <a:r>
              <a:rPr lang="es-UY" dirty="0" smtClean="0"/>
              <a:t> debe ser </a:t>
            </a:r>
            <a:r>
              <a:rPr lang="es-UY" b="1" dirty="0" smtClean="0"/>
              <a:t>de inicio parenteral y superponer al menos 5 días con ACO </a:t>
            </a:r>
            <a:r>
              <a:rPr lang="es-UY" dirty="0" smtClean="0"/>
              <a:t>hasta lograr INR objetivo: 2.5. </a:t>
            </a:r>
          </a:p>
          <a:p>
            <a:pPr>
              <a:buNone/>
            </a:pPr>
            <a:r>
              <a:rPr lang="es-UY" dirty="0" smtClean="0"/>
              <a:t>      O 3.5 si la ETEV ocurre bajo ACO.</a:t>
            </a:r>
            <a:endParaRPr lang="es-UY" b="1" dirty="0" smtClean="0"/>
          </a:p>
          <a:p>
            <a:endParaRPr lang="es-UY" b="1" dirty="0" smtClean="0"/>
          </a:p>
          <a:p>
            <a:r>
              <a:rPr lang="es-UY" b="1" dirty="0" err="1" smtClean="0"/>
              <a:t>Anticoagular</a:t>
            </a:r>
            <a:r>
              <a:rPr lang="es-UY" b="1" dirty="0" smtClean="0"/>
              <a:t> por 3 meses a los pts. con ETEV provocadas y luego suspender ACO. </a:t>
            </a:r>
            <a:r>
              <a:rPr lang="es-UY" u="sng" dirty="0" smtClean="0"/>
              <a:t>Provocadas o “secundarias”: cirugía (más importante), embarazo/puerperio, inmovilidad, trauma, quimioterapia, </a:t>
            </a:r>
            <a:r>
              <a:rPr lang="es-UY" u="sng" dirty="0" err="1" smtClean="0"/>
              <a:t>cancer</a:t>
            </a:r>
            <a:r>
              <a:rPr lang="es-UY" u="sng" dirty="0" smtClean="0"/>
              <a:t> activo, (este último continúa con HBPM). Vuelos mayores de 8 hrs, heridas de la pierna.</a:t>
            </a:r>
          </a:p>
          <a:p>
            <a:endParaRPr lang="es-UY" dirty="0" smtClean="0"/>
          </a:p>
          <a:p>
            <a:r>
              <a:rPr lang="es-UY" b="1" dirty="0" err="1" smtClean="0"/>
              <a:t>Anticoagular</a:t>
            </a:r>
            <a:r>
              <a:rPr lang="es-UY" b="1" dirty="0" smtClean="0"/>
              <a:t> mínimo 3 meses a los pts. con ETEV no provocada, </a:t>
            </a:r>
            <a:r>
              <a:rPr lang="es-UY" dirty="0" smtClean="0"/>
              <a:t>y reevaluar </a:t>
            </a:r>
            <a:r>
              <a:rPr lang="es-UY" u="sng" dirty="0" smtClean="0"/>
              <a:t>en conjunto con el paciente </a:t>
            </a:r>
            <a:r>
              <a:rPr lang="es-UY" dirty="0" smtClean="0"/>
              <a:t>la ACO a largo plazo dependiendo de evaluación riesgo /beneficio según factores de riesgo de hemorragia vs recurrencia de ETEV, en forma individual.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CHEST 2012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783491" cy="35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SE ANALIZARAN: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CA" sz="4400" dirty="0" smtClean="0"/>
          </a:p>
          <a:p>
            <a:pPr algn="ctr"/>
            <a:r>
              <a:rPr lang="en-CA" sz="4400" dirty="0" smtClean="0"/>
              <a:t>FACTORES DE RIESGO DE RECURRENCIA DE ETEV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err="1" smtClean="0">
                <a:solidFill>
                  <a:srgbClr val="FF0000"/>
                </a:solidFill>
              </a:rPr>
              <a:t>Estudios</a:t>
            </a:r>
            <a:r>
              <a:rPr lang="en-CA" b="1" dirty="0" smtClean="0">
                <a:solidFill>
                  <a:srgbClr val="FF0000"/>
                </a:solidFill>
              </a:rPr>
              <a:t>: </a:t>
            </a:r>
            <a:r>
              <a:rPr lang="en-CA" b="1" dirty="0" err="1" smtClean="0">
                <a:solidFill>
                  <a:srgbClr val="FF0000"/>
                </a:solidFill>
              </a:rPr>
              <a:t>poder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</a:rPr>
              <a:t>estadístico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</a:rPr>
              <a:t>limitado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b="1" dirty="0" smtClean="0"/>
              <a:t>Puntos de interés: ETEV: 1/1000 /año.       </a:t>
            </a:r>
          </a:p>
          <a:p>
            <a:pPr>
              <a:buNone/>
            </a:pPr>
            <a:r>
              <a:rPr lang="es-UY" b="1" dirty="0" smtClean="0"/>
              <a:t>                                        </a:t>
            </a:r>
            <a:r>
              <a:rPr lang="es-UY" b="1" dirty="0" err="1" smtClean="0"/>
              <a:t>Anticoagulados</a:t>
            </a:r>
            <a:r>
              <a:rPr lang="es-UY" b="1" dirty="0" smtClean="0"/>
              <a:t>: hemorragia mayor: 1-2% /año </a:t>
            </a:r>
            <a:r>
              <a:rPr lang="en-CA" b="1" dirty="0" smtClean="0"/>
              <a:t>&gt; 5% 		        </a:t>
            </a:r>
            <a:r>
              <a:rPr lang="en-CA" b="1" dirty="0" err="1" smtClean="0"/>
              <a:t>añosos</a:t>
            </a:r>
            <a:endParaRPr lang="es-UY" b="1" dirty="0" smtClean="0"/>
          </a:p>
          <a:p>
            <a:endParaRPr lang="es-UY" b="1" dirty="0" smtClean="0"/>
          </a:p>
          <a:p>
            <a:endParaRPr lang="es-UY" b="1" dirty="0" smtClean="0"/>
          </a:p>
          <a:p>
            <a:r>
              <a:rPr lang="es-UY" b="1" dirty="0" smtClean="0"/>
              <a:t>Diseño: </a:t>
            </a:r>
            <a:r>
              <a:rPr lang="es-UY" dirty="0" smtClean="0"/>
              <a:t>Valoración beneficio de ACO vs riesgo hemorrágico.               </a:t>
            </a:r>
          </a:p>
          <a:p>
            <a:pPr>
              <a:buNone/>
            </a:pPr>
            <a:r>
              <a:rPr lang="es-UY" dirty="0" smtClean="0"/>
              <a:t>      Estado </a:t>
            </a:r>
            <a:r>
              <a:rPr lang="es-UY" dirty="0" err="1" smtClean="0"/>
              <a:t>protrombótico</a:t>
            </a:r>
            <a:r>
              <a:rPr lang="es-UY" dirty="0" smtClean="0"/>
              <a:t> transitorio: embarazo, hormonas, inmovilidad, cirugía. </a:t>
            </a:r>
          </a:p>
          <a:p>
            <a:pPr>
              <a:buNone/>
            </a:pPr>
            <a:r>
              <a:rPr lang="es-UY" dirty="0" smtClean="0"/>
              <a:t>      Estado </a:t>
            </a:r>
            <a:r>
              <a:rPr lang="es-UY" dirty="0" err="1" smtClean="0"/>
              <a:t>protrombótico</a:t>
            </a:r>
            <a:r>
              <a:rPr lang="es-UY" dirty="0" smtClean="0"/>
              <a:t> permanente: </a:t>
            </a:r>
            <a:r>
              <a:rPr lang="es-UY" dirty="0" err="1" smtClean="0"/>
              <a:t>Cancer</a:t>
            </a:r>
            <a:r>
              <a:rPr lang="es-UY" dirty="0" smtClean="0"/>
              <a:t> activo. Trombofilias? </a:t>
            </a:r>
          </a:p>
          <a:p>
            <a:pPr>
              <a:buNone/>
            </a:pPr>
            <a:r>
              <a:rPr lang="es-UY" dirty="0" smtClean="0"/>
              <a:t>      Casos (</a:t>
            </a:r>
            <a:r>
              <a:rPr lang="es-UY" dirty="0" err="1" smtClean="0"/>
              <a:t>etev</a:t>
            </a:r>
            <a:r>
              <a:rPr lang="es-UY" dirty="0" smtClean="0"/>
              <a:t> recurrente) y controles (1 episodio </a:t>
            </a:r>
            <a:r>
              <a:rPr lang="es-UY" dirty="0" err="1" smtClean="0"/>
              <a:t>etev</a:t>
            </a:r>
            <a:r>
              <a:rPr lang="es-UY" dirty="0" smtClean="0"/>
              <a:t>)                </a:t>
            </a:r>
          </a:p>
          <a:p>
            <a:pPr>
              <a:buNone/>
            </a:pPr>
            <a:r>
              <a:rPr lang="es-UY" dirty="0" smtClean="0"/>
              <a:t>      Presentación clínica y extensión: TVP (proximal vs distal)vs TEP</a:t>
            </a:r>
          </a:p>
          <a:p>
            <a:endParaRPr lang="es-UY" u="sng" dirty="0" smtClean="0">
              <a:solidFill>
                <a:srgbClr val="FF0000"/>
              </a:solidFill>
            </a:endParaRPr>
          </a:p>
          <a:p>
            <a:endParaRPr lang="es-UY" u="sng" dirty="0" smtClean="0">
              <a:solidFill>
                <a:srgbClr val="FF0000"/>
              </a:solidFill>
            </a:endParaRPr>
          </a:p>
          <a:p>
            <a:r>
              <a:rPr lang="es-UY" b="1" u="sng" dirty="0" smtClean="0">
                <a:solidFill>
                  <a:srgbClr val="FF0000"/>
                </a:solidFill>
              </a:rPr>
              <a:t>DESAFIO: quienes se benefician de ACO a largo plazo venciendo el riesgo de hemorragia?</a:t>
            </a:r>
            <a:endParaRPr lang="en-CA" b="1" u="sng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18058"/>
          </a:xfrm>
        </p:spPr>
        <p:txBody>
          <a:bodyPr>
            <a:noAutofit/>
          </a:bodyPr>
          <a:lstStyle/>
          <a:p>
            <a:r>
              <a:rPr lang="es-UY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ESTUDIOS y SITUACIONES SELECCIONADOS</a:t>
            </a:r>
            <a:endParaRPr lang="en-C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s-UY" sz="17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PROLONG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d-Dimer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Testing to Determine the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Duration of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Anticoagulation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Therapy, N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J Med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      	2006;355:1780-9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UY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PROLONG II: </a:t>
            </a:r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Usefulness of repeated D-dimer testing after stopping anticoagulation for a first episode of 	unprovoked venous thromboembolism: the PROLONG II PROSPECTIVE STUDY.</a:t>
            </a:r>
          </a:p>
          <a:p>
            <a:pPr marL="0" indent="0">
              <a:buNone/>
            </a:pPr>
            <a:r>
              <a:rPr lang="en-CA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C)  The </a:t>
            </a:r>
            <a:r>
              <a:rPr lang="en-CA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 PLUS </a:t>
            </a:r>
            <a:r>
              <a:rPr lang="en-CA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study: </a:t>
            </a:r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1700" dirty="0">
                <a:latin typeface="Times New Roman" pitchFamily="18" charset="0"/>
                <a:cs typeface="Times New Roman" pitchFamily="18" charset="0"/>
              </a:rPr>
              <a:t>negative predictive value of D-dimer on the risk of recurrent </a:t>
            </a:r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venous thromboembolism </a:t>
            </a:r>
            <a:r>
              <a:rPr lang="en-CA" sz="1700" dirty="0">
                <a:latin typeface="Times New Roman" pitchFamily="18" charset="0"/>
                <a:cs typeface="Times New Roman" pitchFamily="18" charset="0"/>
              </a:rPr>
              <a:t>in patients with multiple previous events: A prospective cohort study </a:t>
            </a:r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(the prolong plus study)</a:t>
            </a:r>
          </a:p>
          <a:p>
            <a:pPr marL="0" indent="0">
              <a:buNone/>
            </a:pPr>
            <a:r>
              <a:rPr lang="en-CA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CA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D) </a:t>
            </a:r>
            <a:r>
              <a:rPr lang="en-US" sz="17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 study </a:t>
            </a:r>
            <a:r>
              <a:rPr lang="en-US" sz="17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extension </a:t>
            </a:r>
            <a:r>
              <a:rPr lang="en-CA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age and normal post-anticoagulation D-dimer as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risk factors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for recurrence after idiopathic venous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thromboembolism in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700" cap="all" dirty="0">
                <a:latin typeface="Times New Roman" pitchFamily="18" charset="0"/>
                <a:cs typeface="Times New Roman" pitchFamily="18" charset="0"/>
              </a:rPr>
              <a:t>Prolong study </a:t>
            </a:r>
            <a:r>
              <a:rPr lang="en-US" sz="1700" cap="all" dirty="0" smtClean="0">
                <a:latin typeface="Times New Roman" pitchFamily="18" charset="0"/>
                <a:cs typeface="Times New Roman" pitchFamily="18" charset="0"/>
              </a:rPr>
              <a:t>extension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E) 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 POST HOC ANALYSIS: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DIFFERENT CUTOFF VALUES OF QUANTITATIVE DDIMER         METHODS TO PREDICT HE RISK OF VENOUS THROMBOEMBOLISM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CA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CA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DACUS</a:t>
            </a:r>
          </a:p>
          <a:p>
            <a:pPr marL="0" indent="0">
              <a:buNone/>
            </a:pPr>
            <a:endParaRPr lang="es-UY" sz="1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DASH </a:t>
            </a:r>
          </a:p>
          <a:p>
            <a:endParaRPr lang="es-UY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CA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TROMBOFILIA HEREDITARIA</a:t>
            </a:r>
          </a:p>
          <a:p>
            <a:endParaRPr lang="en-CA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5) CANCER</a:t>
            </a:r>
            <a:endParaRPr lang="en-CA" sz="17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7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6) SPT A) </a:t>
            </a:r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Frequency and determinants of the </a:t>
            </a:r>
            <a:r>
              <a:rPr lang="en-CA" sz="1700" dirty="0" err="1" smtClean="0">
                <a:latin typeface="Times New Roman" pitchFamily="18" charset="0"/>
                <a:cs typeface="Times New Roman" pitchFamily="18" charset="0"/>
              </a:rPr>
              <a:t>postthrombotic</a:t>
            </a:r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 syndrome after venous </a:t>
            </a:r>
            <a:r>
              <a:rPr lang="en-CA" sz="1700" dirty="0" err="1" smtClean="0">
                <a:latin typeface="Times New Roman" pitchFamily="18" charset="0"/>
                <a:cs typeface="Times New Roman" pitchFamily="18" charset="0"/>
              </a:rPr>
              <a:t>thromboembolism</a:t>
            </a:r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 Susan R. Kahn.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Kahn SR. How I treat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postthrombotic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syndrome. Blood 2009; 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Susan R. Kahn The Post-Thrombotic Syndrome. ASH 2010. 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Review article Incidence and risk factors of the post-thrombotic syndrome.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Phlebology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2012. </a:t>
            </a:r>
            <a:r>
              <a:rPr lang="en-U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Frequency and determinants of the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postthrombotic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syndrome after venous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thromboembolism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Susan R. Kahn,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Opin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Pulm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Med 12:299–303</a:t>
            </a:r>
          </a:p>
          <a:p>
            <a:endParaRPr lang="en-CA" sz="17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7) Duration of anticoagulation after initial idiopathic venous thrombosis – the swinging pendulum: Risk assessment to predict recurrence S . EICHINGER and P. A. KYRLE </a:t>
            </a:r>
          </a:p>
          <a:p>
            <a:endParaRPr lang="en-CA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C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GUIAS SELECCIONADAS:</a:t>
            </a:r>
          </a:p>
          <a:p>
            <a:pPr marL="0" indent="0">
              <a:buNone/>
            </a:pPr>
            <a:endParaRPr lang="en-CA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CHEST </a:t>
            </a:r>
            <a:r>
              <a:rPr lang="es-UY" sz="1700" dirty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en-CA" sz="1700" dirty="0" smtClean="0">
                <a:latin typeface="Times New Roman" pitchFamily="18" charset="0"/>
                <a:cs typeface="Times New Roman" pitchFamily="18" charset="0"/>
              </a:rPr>
              <a:t>Guidelines </a:t>
            </a:r>
            <a:r>
              <a:rPr lang="en-CA" sz="1700" dirty="0">
                <a:latin typeface="Times New Roman" pitchFamily="18" charset="0"/>
                <a:cs typeface="Times New Roman" pitchFamily="18" charset="0"/>
              </a:rPr>
              <a:t>on oral anticoagulation with warfarin – fourth edition British Journal of Haematology 2011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  <a:p>
            <a:endParaRPr lang="en-CA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1844</Words>
  <Application>Microsoft Office PowerPoint</Application>
  <PresentationFormat>Presentación en pantalla (4:3)</PresentationFormat>
  <Paragraphs>292</Paragraphs>
  <Slides>45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Criterios para definir la duración de la anticoagulación oral con warfarina luego de un evento tromboembólico.   En qué paciente debemos  mantener el tratamiento a largo plazo?   EMC SHU </vt:lpstr>
      <vt:lpstr>Diapositiva 2</vt:lpstr>
      <vt:lpstr>Es claro que:</vt:lpstr>
      <vt:lpstr>Riesgo de sangrado: CHEST 2012</vt:lpstr>
      <vt:lpstr>NO HAY DUDA DE QUE:</vt:lpstr>
      <vt:lpstr>CHEST 2012</vt:lpstr>
      <vt:lpstr>SE ANALIZARAN:</vt:lpstr>
      <vt:lpstr>Estudios: poder estadístico limitado</vt:lpstr>
      <vt:lpstr>ESTUDIOS y SITUACIONES SELECCIONADOS</vt:lpstr>
      <vt:lpstr>Diapositiva 10</vt:lpstr>
      <vt:lpstr>A) PROLONG  N Engl J Med 2006;355:1780-9.</vt:lpstr>
      <vt:lpstr>SEGUIMIENTO: 18 MESES</vt:lpstr>
      <vt:lpstr>Diapositiva 13</vt:lpstr>
      <vt:lpstr>B) PROLONG II  Usefulness of repeated D-dimer testing after stopping anticoagulation for a first episode of unprovoked venous thromboembolism: the PROLONG II PROSPECTIVE STUDY</vt:lpstr>
      <vt:lpstr>Diapositiva 15</vt:lpstr>
      <vt:lpstr>C) PROLONG PLUS</vt:lpstr>
      <vt:lpstr>D) PROLONG EXTENSION: 600 pts</vt:lpstr>
      <vt:lpstr>E) PROLONG POST HOC ANALYSIS</vt:lpstr>
      <vt:lpstr>CHEST 2012</vt:lpstr>
      <vt:lpstr>2) DACUS: trombosis venosa residual indica estado protrombótico y es útil para evaluar la duración óptima de la ACO Y DACUS EXTENDED</vt:lpstr>
      <vt:lpstr>Diapositiva 21</vt:lpstr>
      <vt:lpstr>3) DASH SCORE           D2A1S1H-2</vt:lpstr>
      <vt:lpstr>Diapositiva 23</vt:lpstr>
      <vt:lpstr>RIESGO DE RECURRENCIA (DASH)</vt:lpstr>
      <vt:lpstr>Conclusiones DASH</vt:lpstr>
      <vt:lpstr>4)TROMBOFILIA</vt:lpstr>
      <vt:lpstr>Diapositiva 27</vt:lpstr>
      <vt:lpstr>Conclusiones </vt:lpstr>
      <vt:lpstr>Diapositiva 29</vt:lpstr>
      <vt:lpstr>BHJ 4th</vt:lpstr>
      <vt:lpstr>Diapositiva 31</vt:lpstr>
      <vt:lpstr>Diapositiva 32</vt:lpstr>
      <vt:lpstr> 6) SINDROME POST TROMBOTICO:                                </vt:lpstr>
      <vt:lpstr>SPT Review article Incidence and risk factors of the post-thrombotic syndrome</vt:lpstr>
      <vt:lpstr>TVP- CHEST 2012</vt:lpstr>
      <vt:lpstr>TVP- CHEST 2012</vt:lpstr>
      <vt:lpstr>TVP- CHEST 2012</vt:lpstr>
      <vt:lpstr>TVP NO PROVOCADA CHEST 2012</vt:lpstr>
      <vt:lpstr>TEP -  CHEST 2012</vt:lpstr>
      <vt:lpstr>EP- CHEST 2012</vt:lpstr>
      <vt:lpstr>TEP- CHEST 2012 duración ACO</vt:lpstr>
      <vt:lpstr>Diapositiva 42</vt:lpstr>
      <vt:lpstr>Diapositiva 43</vt:lpstr>
      <vt:lpstr>Diapositiva 44</vt:lpstr>
      <vt:lpstr>OPINION DEL PACIENTE!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Rafael</dc:creator>
  <cp:lastModifiedBy>DIME-1</cp:lastModifiedBy>
  <cp:revision>88</cp:revision>
  <dcterms:created xsi:type="dcterms:W3CDTF">2012-10-10T19:37:23Z</dcterms:created>
  <dcterms:modified xsi:type="dcterms:W3CDTF">2013-03-25T15:15:14Z</dcterms:modified>
</cp:coreProperties>
</file>