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9" r:id="rId14"/>
    <p:sldId id="338" r:id="rId15"/>
    <p:sldId id="340" r:id="rId16"/>
    <p:sldId id="341" r:id="rId17"/>
    <p:sldId id="342" r:id="rId18"/>
    <p:sldId id="344" r:id="rId19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808"/>
    <a:srgbClr val="B81011"/>
    <a:srgbClr val="C60606"/>
    <a:srgbClr val="8A0909"/>
    <a:srgbClr val="C9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7"/>
    <p:restoredTop sz="94708"/>
  </p:normalViewPr>
  <p:slideViewPr>
    <p:cSldViewPr snapToGrid="0" snapToObjects="1">
      <p:cViewPr>
        <p:scale>
          <a:sx n="85" d="100"/>
          <a:sy n="85" d="100"/>
        </p:scale>
        <p:origin x="-9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0BB39-C61A-214D-ADC5-053CC03A2D7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FAE4D-CEE3-1B4B-BA33-A073BAE38A9D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7712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8413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8387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1595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8982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1359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650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5888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3347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2492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0113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723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A47FF-25E0-BF44-BE95-89A20A1E2D63}" type="datetimeFigureOut">
              <a:rPr lang="es-UY" smtClean="0"/>
              <a:t>23/09/2019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85E2-3C8B-C545-84B8-E93D2DF61FDA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642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821C0927-3F23-124F-96B1-F9E029265040}"/>
              </a:ext>
            </a:extLst>
          </p:cNvPr>
          <p:cNvCxnSpPr/>
          <p:nvPr/>
        </p:nvCxnSpPr>
        <p:spPr>
          <a:xfrm>
            <a:off x="10344" y="1196752"/>
            <a:ext cx="9144000" cy="0"/>
          </a:xfrm>
          <a:prstGeom prst="line">
            <a:avLst/>
          </a:prstGeom>
          <a:ln w="381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0B9E27D-ADBF-214E-905C-83FCDD96F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50671"/>
            <a:ext cx="8229600" cy="34172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UY" sz="3400" dirty="0"/>
              <a:t>Guía de diagnóstico y tratamiento</a:t>
            </a:r>
          </a:p>
          <a:p>
            <a:pPr marL="0" indent="0" algn="ctr">
              <a:buNone/>
            </a:pPr>
            <a:r>
              <a:rPr lang="es-UY" sz="3400" dirty="0"/>
              <a:t> de Leucemia Linfoide Crónica</a:t>
            </a:r>
          </a:p>
          <a:p>
            <a:pPr marL="0" indent="0" algn="ctr">
              <a:buNone/>
            </a:pPr>
            <a:endParaRPr lang="es-UY" sz="3400" dirty="0"/>
          </a:p>
          <a:p>
            <a:pPr marL="0" indent="0" algn="ctr">
              <a:buNone/>
            </a:pPr>
            <a:endParaRPr lang="es-UY" sz="3400" dirty="0"/>
          </a:p>
          <a:p>
            <a:pPr marL="0" indent="0" algn="ctr">
              <a:buNone/>
            </a:pPr>
            <a:endParaRPr lang="es-UY" sz="3400" dirty="0"/>
          </a:p>
          <a:p>
            <a:pPr marL="0" indent="0" algn="ctr">
              <a:buNone/>
            </a:pPr>
            <a:r>
              <a:rPr lang="es-UY" sz="3000" dirty="0"/>
              <a:t>Sociedad de Hematología del Uruguay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xmlns="" id="{E54DA42F-7C6D-A64B-88C0-F8B7D2F92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05" y="142834"/>
            <a:ext cx="1730301" cy="1557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C069F7D7-9B1B-4F47-8842-81AF477D0886}"/>
              </a:ext>
            </a:extLst>
          </p:cNvPr>
          <p:cNvSpPr txBox="1"/>
          <p:nvPr/>
        </p:nvSpPr>
        <p:spPr>
          <a:xfrm>
            <a:off x="7124131" y="6446757"/>
            <a:ext cx="1746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Noviembre 2018</a:t>
            </a:r>
          </a:p>
        </p:txBody>
      </p:sp>
    </p:spTree>
    <p:extLst>
      <p:ext uri="{BB962C8B-B14F-4D97-AF65-F5344CB8AC3E}">
        <p14:creationId xmlns:p14="http://schemas.microsoft.com/office/powerpoint/2010/main" val="411946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3A3CA9-689C-F041-8615-7B8D0E5C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689" y="159222"/>
            <a:ext cx="10515600" cy="1325563"/>
          </a:xfrm>
        </p:spPr>
        <p:txBody>
          <a:bodyPr>
            <a:normAutofit/>
          </a:bodyPr>
          <a:lstStyle/>
          <a:p>
            <a:r>
              <a:rPr lang="es-UY" sz="3600" dirty="0"/>
              <a:t>Tratamiento primera línea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D6F3820A-5339-1F40-8BF4-283F498F4395}"/>
              </a:ext>
            </a:extLst>
          </p:cNvPr>
          <p:cNvGrpSpPr/>
          <p:nvPr/>
        </p:nvGrpSpPr>
        <p:grpSpPr>
          <a:xfrm>
            <a:off x="10344" y="44624"/>
            <a:ext cx="9144000" cy="1224136"/>
            <a:chOff x="10344" y="44624"/>
            <a:chExt cx="9144000" cy="1224136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3AB21162-5942-5146-B2E2-09BD78558B6F}"/>
                </a:ext>
              </a:extLst>
            </p:cNvPr>
            <p:cNvCxnSpPr/>
            <p:nvPr/>
          </p:nvCxnSpPr>
          <p:spPr>
            <a:xfrm>
              <a:off x="10344" y="1268760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E17CFAB0-F8A9-E840-B57F-CFCE93BC9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4" y="44624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018995D0-AA58-B548-A727-C7D881DBD880}"/>
              </a:ext>
            </a:extLst>
          </p:cNvPr>
          <p:cNvGrpSpPr/>
          <p:nvPr/>
        </p:nvGrpSpPr>
        <p:grpSpPr>
          <a:xfrm>
            <a:off x="1107687" y="1429270"/>
            <a:ext cx="6703403" cy="4084579"/>
            <a:chOff x="2534794" y="1397000"/>
            <a:chExt cx="6151526" cy="3417429"/>
          </a:xfrm>
        </p:grpSpPr>
        <p:sp>
          <p:nvSpPr>
            <p:cNvPr id="8" name="11 Forma libre">
              <a:extLst>
                <a:ext uri="{FF2B5EF4-FFF2-40B4-BE49-F238E27FC236}">
                  <a16:creationId xmlns:a16="http://schemas.microsoft.com/office/drawing/2014/main" xmlns="" id="{25265851-D98E-164F-AEFB-5EA54055E306}"/>
                </a:ext>
              </a:extLst>
            </p:cNvPr>
            <p:cNvSpPr/>
            <p:nvPr/>
          </p:nvSpPr>
          <p:spPr>
            <a:xfrm>
              <a:off x="2555776" y="1397000"/>
              <a:ext cx="6096000" cy="1023888"/>
            </a:xfrm>
            <a:custGeom>
              <a:avLst/>
              <a:gdLst>
                <a:gd name="connsiteX0" fmla="*/ 0 w 6096000"/>
                <a:gd name="connsiteY0" fmla="*/ 0 h 1219200"/>
                <a:gd name="connsiteX1" fmla="*/ 6096000 w 6096000"/>
                <a:gd name="connsiteY1" fmla="*/ 0 h 1219200"/>
                <a:gd name="connsiteX2" fmla="*/ 6096000 w 6096000"/>
                <a:gd name="connsiteY2" fmla="*/ 1219200 h 1219200"/>
                <a:gd name="connsiteX3" fmla="*/ 0 w 6096000"/>
                <a:gd name="connsiteY3" fmla="*/ 1219200 h 1219200"/>
                <a:gd name="connsiteX4" fmla="*/ 0 w 6096000"/>
                <a:gd name="connsiteY4" fmla="*/ 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219200">
                  <a:moveTo>
                    <a:pt x="0" y="0"/>
                  </a:moveTo>
                  <a:lnTo>
                    <a:pt x="6096000" y="0"/>
                  </a:lnTo>
                  <a:lnTo>
                    <a:pt x="6096000" y="1219200"/>
                  </a:lnTo>
                  <a:lnTo>
                    <a:pt x="0" y="1219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1011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400" b="1" dirty="0"/>
                <a:t>LLC – B EN PRIMERA LÍNEA</a:t>
              </a:r>
            </a:p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400" b="1" dirty="0" err="1"/>
                <a:t>Fit</a:t>
              </a:r>
              <a:r>
                <a:rPr lang="es-UY" sz="2400" b="1" dirty="0"/>
                <a:t> / CIRS = o &lt; 6</a:t>
              </a:r>
            </a:p>
          </p:txBody>
        </p:sp>
        <p:sp>
          <p:nvSpPr>
            <p:cNvPr id="9" name="12 Forma libre">
              <a:extLst>
                <a:ext uri="{FF2B5EF4-FFF2-40B4-BE49-F238E27FC236}">
                  <a16:creationId xmlns:a16="http://schemas.microsoft.com/office/drawing/2014/main" xmlns="" id="{FC3191BF-9A8F-D64D-B7C6-0A90E11E7B23}"/>
                </a:ext>
              </a:extLst>
            </p:cNvPr>
            <p:cNvSpPr/>
            <p:nvPr/>
          </p:nvSpPr>
          <p:spPr>
            <a:xfrm>
              <a:off x="2534794" y="2438165"/>
              <a:ext cx="2030015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b="1" dirty="0">
                  <a:latin typeface="Barlow" panose="00000500000000000000" charset="0"/>
                </a:rPr>
                <a:t/>
              </a:r>
              <a:br>
                <a:rPr lang="es-UY" b="1" dirty="0">
                  <a:latin typeface="Barlow" panose="00000500000000000000" charset="0"/>
                </a:rPr>
              </a:br>
              <a:r>
                <a:rPr lang="es-UY" sz="1700" b="1" dirty="0"/>
                <a:t>IGVH mutado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1700" b="1" dirty="0"/>
                <a:t>del 17 –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1700" b="1" dirty="0"/>
                <a:t>p53 no mutado</a:t>
              </a:r>
            </a:p>
          </p:txBody>
        </p:sp>
        <p:sp>
          <p:nvSpPr>
            <p:cNvPr id="10" name="13 Forma libre">
              <a:extLst>
                <a:ext uri="{FF2B5EF4-FFF2-40B4-BE49-F238E27FC236}">
                  <a16:creationId xmlns:a16="http://schemas.microsoft.com/office/drawing/2014/main" xmlns="" id="{D02AA1AA-D35B-894A-BC4B-FF2128303CBB}"/>
                </a:ext>
              </a:extLst>
            </p:cNvPr>
            <p:cNvSpPr/>
            <p:nvPr/>
          </p:nvSpPr>
          <p:spPr>
            <a:xfrm>
              <a:off x="4588769" y="2438165"/>
              <a:ext cx="2030015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dirty="0">
                  <a:latin typeface="Barlow" panose="00000500000000000000" charset="0"/>
                </a:rPr>
                <a:t/>
              </a:r>
              <a:br>
                <a:rPr lang="es-UY" dirty="0">
                  <a:latin typeface="Barlow" panose="00000500000000000000" charset="0"/>
                </a:rPr>
              </a:br>
              <a:r>
                <a:rPr lang="es-UY" sz="1700" b="1" dirty="0"/>
                <a:t>IGVH</a:t>
              </a:r>
              <a:r>
                <a:rPr lang="es-UY" sz="1700" dirty="0"/>
                <a:t> </a:t>
              </a:r>
              <a:r>
                <a:rPr lang="es-UY" sz="1700" b="1" dirty="0"/>
                <a:t>no mutado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1700" b="1" dirty="0"/>
                <a:t>del 17 –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1700" b="1" dirty="0"/>
                <a:t>p53 no mutado</a:t>
              </a:r>
            </a:p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Y" sz="2600" dirty="0"/>
            </a:p>
          </p:txBody>
        </p:sp>
        <p:sp>
          <p:nvSpPr>
            <p:cNvPr id="11" name="35 Forma libre">
              <a:extLst>
                <a:ext uri="{FF2B5EF4-FFF2-40B4-BE49-F238E27FC236}">
                  <a16:creationId xmlns:a16="http://schemas.microsoft.com/office/drawing/2014/main" xmlns="" id="{277BDE64-D8FC-E44F-8638-945477983835}"/>
                </a:ext>
              </a:extLst>
            </p:cNvPr>
            <p:cNvSpPr/>
            <p:nvPr/>
          </p:nvSpPr>
          <p:spPr>
            <a:xfrm>
              <a:off x="6656305" y="2438165"/>
              <a:ext cx="2030015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dirty="0"/>
                <a:t/>
              </a:r>
              <a:br>
                <a:rPr lang="es-UY" dirty="0"/>
              </a:br>
              <a:r>
                <a:rPr lang="es-UY" sz="1700" b="1" dirty="0"/>
                <a:t>Del 17 +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1700" b="1" dirty="0"/>
                <a:t>y/o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1700" b="1" dirty="0"/>
                <a:t>p53  mutado</a:t>
              </a:r>
            </a:p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Y" b="1" dirty="0">
                <a:latin typeface="Barlow" panose="00000500000000000000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4C449617-08EF-F840-BDB4-5AAACC635D5A}"/>
              </a:ext>
            </a:extLst>
          </p:cNvPr>
          <p:cNvGrpSpPr/>
          <p:nvPr/>
        </p:nvGrpSpPr>
        <p:grpSpPr>
          <a:xfrm>
            <a:off x="1405763" y="3814999"/>
            <a:ext cx="5862078" cy="1754326"/>
            <a:chOff x="2601344" y="3878477"/>
            <a:chExt cx="5862078" cy="1754326"/>
          </a:xfrm>
        </p:grpSpPr>
        <p:sp>
          <p:nvSpPr>
            <p:cNvPr id="13" name="19 CuadroTexto">
              <a:extLst>
                <a:ext uri="{FF2B5EF4-FFF2-40B4-BE49-F238E27FC236}">
                  <a16:creationId xmlns:a16="http://schemas.microsoft.com/office/drawing/2014/main" xmlns="" id="{7C46AA24-D94D-624A-9ED8-84EBE1167A17}"/>
                </a:ext>
              </a:extLst>
            </p:cNvPr>
            <p:cNvSpPr txBox="1"/>
            <p:nvPr/>
          </p:nvSpPr>
          <p:spPr>
            <a:xfrm>
              <a:off x="2601344" y="3956575"/>
              <a:ext cx="156138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UY" b="1" dirty="0">
                  <a:latin typeface="Barlow" panose="00000500000000000000" charset="0"/>
                </a:rPr>
                <a:t>   &lt; </a:t>
              </a:r>
              <a:r>
                <a:rPr lang="es-UY" b="1" dirty="0"/>
                <a:t>65 a </a:t>
              </a:r>
              <a:r>
                <a:rPr lang="es-UY" dirty="0"/>
                <a:t>FCR*</a:t>
              </a:r>
            </a:p>
            <a:p>
              <a:pPr algn="ctr"/>
              <a:endParaRPr lang="es-UY" dirty="0"/>
            </a:p>
            <a:p>
              <a:pPr algn="ctr"/>
              <a:r>
                <a:rPr lang="es-UY" b="1" dirty="0"/>
                <a:t>&gt; 65 a </a:t>
              </a:r>
              <a:r>
                <a:rPr lang="es-UY" b="1" dirty="0">
                  <a:solidFill>
                    <a:schemeClr val="accent1"/>
                  </a:solidFill>
                </a:rPr>
                <a:t>B</a:t>
              </a:r>
              <a:r>
                <a:rPr lang="es-UY" dirty="0"/>
                <a:t>R</a:t>
              </a:r>
            </a:p>
            <a:p>
              <a:endParaRPr lang="es-UY" b="1" dirty="0">
                <a:latin typeface="Barlow" panose="00000500000000000000" charset="0"/>
              </a:endParaRPr>
            </a:p>
          </p:txBody>
        </p:sp>
        <p:sp>
          <p:nvSpPr>
            <p:cNvPr id="14" name="37 CuadroTexto">
              <a:extLst>
                <a:ext uri="{FF2B5EF4-FFF2-40B4-BE49-F238E27FC236}">
                  <a16:creationId xmlns:a16="http://schemas.microsoft.com/office/drawing/2014/main" xmlns="" id="{2E8137CC-25CB-2749-B7BB-AB0509A2844C}"/>
                </a:ext>
              </a:extLst>
            </p:cNvPr>
            <p:cNvSpPr txBox="1"/>
            <p:nvPr/>
          </p:nvSpPr>
          <p:spPr>
            <a:xfrm>
              <a:off x="4726562" y="3878477"/>
              <a:ext cx="191790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UY" b="1" dirty="0"/>
                <a:t>&lt; 65a   </a:t>
              </a:r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Ibrutinib</a:t>
              </a:r>
            </a:p>
            <a:p>
              <a:pPr algn="ctr"/>
              <a:r>
                <a:rPr lang="es-UY" b="1" dirty="0"/>
                <a:t>  FCR*</a:t>
              </a:r>
            </a:p>
            <a:p>
              <a:pPr algn="ctr"/>
              <a:endParaRPr lang="es-UY" b="1" dirty="0"/>
            </a:p>
            <a:p>
              <a:r>
                <a:rPr lang="es-UY" b="1" dirty="0"/>
                <a:t>&gt; 65a</a:t>
              </a:r>
              <a:r>
                <a:rPr lang="es-UY" dirty="0"/>
                <a:t>   </a:t>
              </a:r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Ibrutinib</a:t>
              </a:r>
            </a:p>
            <a:p>
              <a:pPr algn="ctr"/>
              <a:r>
                <a:rPr lang="es-UY" b="1" dirty="0">
                  <a:solidFill>
                    <a:schemeClr val="accent1"/>
                  </a:solidFill>
                </a:rPr>
                <a:t>B</a:t>
              </a:r>
              <a:r>
                <a:rPr lang="es-UY" dirty="0"/>
                <a:t>R</a:t>
              </a:r>
              <a:endParaRPr lang="es-UY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s-UY" b="1" dirty="0">
                <a:latin typeface="Barlow" panose="00000500000000000000" charset="0"/>
              </a:endParaRPr>
            </a:p>
          </p:txBody>
        </p:sp>
        <p:sp>
          <p:nvSpPr>
            <p:cNvPr id="15" name="38 CuadroTexto">
              <a:extLst>
                <a:ext uri="{FF2B5EF4-FFF2-40B4-BE49-F238E27FC236}">
                  <a16:creationId xmlns:a16="http://schemas.microsoft.com/office/drawing/2014/main" xmlns="" id="{4EA816E7-8D0C-A24A-AE5E-D0490E69BBFD}"/>
                </a:ext>
              </a:extLst>
            </p:cNvPr>
            <p:cNvSpPr txBox="1"/>
            <p:nvPr/>
          </p:nvSpPr>
          <p:spPr>
            <a:xfrm>
              <a:off x="7352220" y="4052670"/>
              <a:ext cx="111120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Ibrutinib</a:t>
              </a:r>
            </a:p>
            <a:p>
              <a:pPr algn="ctr"/>
              <a:endParaRPr lang="es-UY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s-UY" dirty="0"/>
                <a:t>HDMP+R</a:t>
              </a:r>
            </a:p>
            <a:p>
              <a:endParaRPr lang="es-UY" b="1" dirty="0">
                <a:latin typeface="Barlow" panose="00000500000000000000" charset="0"/>
              </a:endParaRPr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9645CFB5-14BD-5144-9DC5-0A375F3DCF5F}"/>
              </a:ext>
            </a:extLst>
          </p:cNvPr>
          <p:cNvSpPr txBox="1"/>
          <p:nvPr/>
        </p:nvSpPr>
        <p:spPr>
          <a:xfrm>
            <a:off x="234270" y="6181671"/>
            <a:ext cx="3203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Disponible en FTM/ FNR</a:t>
            </a:r>
          </a:p>
          <a:p>
            <a:r>
              <a:rPr lang="es-UY" b="1" dirty="0">
                <a:solidFill>
                  <a:schemeClr val="accent1"/>
                </a:solidFill>
              </a:rPr>
              <a:t>Pasible de solicitud ante el MSP</a:t>
            </a:r>
          </a:p>
          <a:p>
            <a:endParaRPr lang="es-UY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0854D249-D866-0345-896C-BC5C51518B87}"/>
              </a:ext>
            </a:extLst>
          </p:cNvPr>
          <p:cNvSpPr txBox="1"/>
          <p:nvPr/>
        </p:nvSpPr>
        <p:spPr>
          <a:xfrm>
            <a:off x="4201745" y="5821925"/>
            <a:ext cx="407989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000" b="1" dirty="0">
                <a:latin typeface="Barlow" panose="00000500000000000000" charset="0"/>
              </a:rPr>
              <a:t>* </a:t>
            </a:r>
            <a:r>
              <a:rPr lang="es-UY" dirty="0"/>
              <a:t>Fludarabina: Cl. Creat &gt; 70 ml/min.  </a:t>
            </a:r>
          </a:p>
          <a:p>
            <a:r>
              <a:rPr lang="es-UY" dirty="0"/>
              <a:t>   &lt;70 ml/min valorar dosis de fludarabina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DBB5999-C757-2B43-A915-DA08950742C2}"/>
              </a:ext>
            </a:extLst>
          </p:cNvPr>
          <p:cNvSpPr txBox="1"/>
          <p:nvPr/>
        </p:nvSpPr>
        <p:spPr>
          <a:xfrm>
            <a:off x="234270" y="5617510"/>
            <a:ext cx="36142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1500" dirty="0"/>
              <a:t>FCR: Fludarabina/ Ciclofosfamida/Rituximab</a:t>
            </a:r>
          </a:p>
          <a:p>
            <a:r>
              <a:rPr lang="es-UY" sz="1500" dirty="0"/>
              <a:t>BR: Bendamustina/Rituximab</a:t>
            </a:r>
          </a:p>
        </p:txBody>
      </p:sp>
    </p:spTree>
    <p:extLst>
      <p:ext uri="{BB962C8B-B14F-4D97-AF65-F5344CB8AC3E}">
        <p14:creationId xmlns:p14="http://schemas.microsoft.com/office/powerpoint/2010/main" val="114654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4E1F9B-916B-1B46-A839-FB95F2426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622" y="102028"/>
            <a:ext cx="10515600" cy="1325563"/>
          </a:xfrm>
        </p:spPr>
        <p:txBody>
          <a:bodyPr>
            <a:normAutofit/>
          </a:bodyPr>
          <a:lstStyle/>
          <a:p>
            <a:r>
              <a:rPr lang="es-UY" sz="3600" dirty="0"/>
              <a:t>Tratamiento primera línea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D5598E5-382B-1540-80FC-B8A0CDECE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UY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068428A7-1DF5-854B-8457-46488E1C9E04}"/>
              </a:ext>
            </a:extLst>
          </p:cNvPr>
          <p:cNvGrpSpPr/>
          <p:nvPr/>
        </p:nvGrpSpPr>
        <p:grpSpPr>
          <a:xfrm>
            <a:off x="10344" y="3680"/>
            <a:ext cx="9144000" cy="1224136"/>
            <a:chOff x="10344" y="44624"/>
            <a:chExt cx="9144000" cy="1224136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586CCCD5-8842-0843-BB39-28261F1851BA}"/>
                </a:ext>
              </a:extLst>
            </p:cNvPr>
            <p:cNvCxnSpPr/>
            <p:nvPr/>
          </p:nvCxnSpPr>
          <p:spPr>
            <a:xfrm>
              <a:off x="10344" y="1268760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5CA81C36-0A60-D44C-9AB0-8DB05FB65A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4" y="44624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76BCA89D-D1A7-1C4A-B02F-DD3B615421E1}"/>
              </a:ext>
            </a:extLst>
          </p:cNvPr>
          <p:cNvGrpSpPr/>
          <p:nvPr/>
        </p:nvGrpSpPr>
        <p:grpSpPr>
          <a:xfrm>
            <a:off x="1217899" y="1651668"/>
            <a:ext cx="6495512" cy="4255643"/>
            <a:chOff x="2555776" y="1397000"/>
            <a:chExt cx="6096000" cy="3434060"/>
          </a:xfrm>
        </p:grpSpPr>
        <p:sp>
          <p:nvSpPr>
            <p:cNvPr id="11" name="12 Forma libre">
              <a:extLst>
                <a:ext uri="{FF2B5EF4-FFF2-40B4-BE49-F238E27FC236}">
                  <a16:creationId xmlns:a16="http://schemas.microsoft.com/office/drawing/2014/main" xmlns="" id="{C3FE22BE-0BB1-1A46-95C2-0789B40F63C2}"/>
                </a:ext>
              </a:extLst>
            </p:cNvPr>
            <p:cNvSpPr/>
            <p:nvPr/>
          </p:nvSpPr>
          <p:spPr>
            <a:xfrm>
              <a:off x="2558752" y="2454796"/>
              <a:ext cx="2941437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b="1" dirty="0">
                  <a:latin typeface="Barlow" panose="00000500000000000000" charset="0"/>
                </a:rPr>
                <a:t/>
              </a:r>
              <a:br>
                <a:rPr lang="es-UY" b="1" dirty="0">
                  <a:latin typeface="Barlow" panose="00000500000000000000" charset="0"/>
                </a:rPr>
              </a:br>
              <a:endParaRPr lang="es-UY" b="1" dirty="0"/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del 17 –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p53 no mutado</a:t>
              </a:r>
            </a:p>
          </p:txBody>
        </p:sp>
        <p:sp>
          <p:nvSpPr>
            <p:cNvPr id="13" name="11 Forma libre">
              <a:extLst>
                <a:ext uri="{FF2B5EF4-FFF2-40B4-BE49-F238E27FC236}">
                  <a16:creationId xmlns:a16="http://schemas.microsoft.com/office/drawing/2014/main" xmlns="" id="{51C54D7E-61E1-2C44-88AB-A52CB8074376}"/>
                </a:ext>
              </a:extLst>
            </p:cNvPr>
            <p:cNvSpPr/>
            <p:nvPr/>
          </p:nvSpPr>
          <p:spPr>
            <a:xfrm>
              <a:off x="2555776" y="1397000"/>
              <a:ext cx="6096000" cy="1023888"/>
            </a:xfrm>
            <a:custGeom>
              <a:avLst/>
              <a:gdLst>
                <a:gd name="connsiteX0" fmla="*/ 0 w 6096000"/>
                <a:gd name="connsiteY0" fmla="*/ 0 h 1219200"/>
                <a:gd name="connsiteX1" fmla="*/ 6096000 w 6096000"/>
                <a:gd name="connsiteY1" fmla="*/ 0 h 1219200"/>
                <a:gd name="connsiteX2" fmla="*/ 6096000 w 6096000"/>
                <a:gd name="connsiteY2" fmla="*/ 1219200 h 1219200"/>
                <a:gd name="connsiteX3" fmla="*/ 0 w 6096000"/>
                <a:gd name="connsiteY3" fmla="*/ 1219200 h 1219200"/>
                <a:gd name="connsiteX4" fmla="*/ 0 w 6096000"/>
                <a:gd name="connsiteY4" fmla="*/ 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219200">
                  <a:moveTo>
                    <a:pt x="0" y="0"/>
                  </a:moveTo>
                  <a:lnTo>
                    <a:pt x="6096000" y="0"/>
                  </a:lnTo>
                  <a:lnTo>
                    <a:pt x="6096000" y="1219200"/>
                  </a:lnTo>
                  <a:lnTo>
                    <a:pt x="0" y="1219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1011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400" b="1" dirty="0"/>
                <a:t>LLC – B en primera línea</a:t>
              </a:r>
            </a:p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400" b="1" dirty="0" err="1"/>
                <a:t>Unfit</a:t>
              </a:r>
              <a:r>
                <a:rPr lang="es-UY" sz="2400" b="1" dirty="0"/>
                <a:t> / CIRS &gt; 6   Cl </a:t>
              </a:r>
              <a:r>
                <a:rPr lang="es-UY" sz="2400" b="1" dirty="0" err="1"/>
                <a:t>creat</a:t>
              </a:r>
              <a:endParaRPr lang="es-UY" sz="2400" b="1" dirty="0"/>
            </a:p>
          </p:txBody>
        </p:sp>
        <p:sp>
          <p:nvSpPr>
            <p:cNvPr id="14" name="35 Forma libre">
              <a:extLst>
                <a:ext uri="{FF2B5EF4-FFF2-40B4-BE49-F238E27FC236}">
                  <a16:creationId xmlns:a16="http://schemas.microsoft.com/office/drawing/2014/main" xmlns="" id="{151E68CD-4FB8-FA43-9A2E-149E3435D69E}"/>
                </a:ext>
              </a:extLst>
            </p:cNvPr>
            <p:cNvSpPr/>
            <p:nvPr/>
          </p:nvSpPr>
          <p:spPr>
            <a:xfrm>
              <a:off x="5627441" y="2454796"/>
              <a:ext cx="3008782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dirty="0">
                  <a:latin typeface="Barlow" panose="00000500000000000000" charset="0"/>
                </a:rPr>
                <a:t/>
              </a:r>
              <a:br>
                <a:rPr lang="es-UY" dirty="0">
                  <a:latin typeface="Barlow" panose="00000500000000000000" charset="0"/>
                </a:rPr>
              </a:br>
              <a:endParaRPr lang="es-UY" dirty="0">
                <a:latin typeface="Barlow" panose="00000500000000000000" charset="0"/>
              </a:endParaRP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>
                  <a:latin typeface="Barlow" panose="00000500000000000000" charset="0"/>
                </a:rPr>
                <a:t>d</a:t>
              </a:r>
              <a:r>
                <a:rPr lang="es-UY" sz="2000" b="1" dirty="0"/>
                <a:t>el 17 + y/o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p53  mutada</a:t>
              </a:r>
            </a:p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Y" b="1" dirty="0">
                <a:latin typeface="Barlow" panose="00000500000000000000" charset="0"/>
              </a:endParaRPr>
            </a:p>
          </p:txBody>
        </p:sp>
      </p:grpSp>
      <p:sp>
        <p:nvSpPr>
          <p:cNvPr id="15" name="19 CuadroTexto">
            <a:extLst>
              <a:ext uri="{FF2B5EF4-FFF2-40B4-BE49-F238E27FC236}">
                <a16:creationId xmlns:a16="http://schemas.microsoft.com/office/drawing/2014/main" xmlns="" id="{08F05CE9-5A1E-1E46-AD8C-34826AAAE84B}"/>
              </a:ext>
            </a:extLst>
          </p:cNvPr>
          <p:cNvSpPr txBox="1"/>
          <p:nvPr/>
        </p:nvSpPr>
        <p:spPr>
          <a:xfrm>
            <a:off x="1715651" y="4288400"/>
            <a:ext cx="22912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UY" sz="2200" b="1" dirty="0">
                <a:solidFill>
                  <a:schemeClr val="accent1">
                    <a:lumMod val="75000"/>
                  </a:schemeClr>
                </a:solidFill>
              </a:rPr>
              <a:t>Obinutuzumab-</a:t>
            </a:r>
            <a:r>
              <a:rPr lang="es-UY" sz="2200" dirty="0"/>
              <a:t>Cl</a:t>
            </a:r>
          </a:p>
          <a:p>
            <a:pPr algn="ctr"/>
            <a:r>
              <a:rPr lang="es-UY" sz="2200" dirty="0" err="1"/>
              <a:t>Rituximab</a:t>
            </a:r>
            <a:r>
              <a:rPr lang="es-UY" sz="2200" dirty="0"/>
              <a:t> –</a:t>
            </a:r>
            <a:r>
              <a:rPr lang="es-UY" sz="2200" b="1" dirty="0">
                <a:solidFill>
                  <a:srgbClr val="FFC000"/>
                </a:solidFill>
              </a:rPr>
              <a:t> </a:t>
            </a:r>
            <a:r>
              <a:rPr lang="es-UY" sz="2200" dirty="0"/>
              <a:t>Cl</a:t>
            </a:r>
          </a:p>
          <a:p>
            <a:pPr algn="ctr"/>
            <a:r>
              <a:rPr lang="es-UY" sz="2200" b="1" dirty="0">
                <a:solidFill>
                  <a:schemeClr val="accent1">
                    <a:lumMod val="75000"/>
                  </a:schemeClr>
                </a:solidFill>
              </a:rPr>
              <a:t>Ibrutinib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4E2F7CB4-D83C-FD4A-8D48-CFC8A391CB52}"/>
              </a:ext>
            </a:extLst>
          </p:cNvPr>
          <p:cNvSpPr txBox="1"/>
          <p:nvPr/>
        </p:nvSpPr>
        <p:spPr>
          <a:xfrm>
            <a:off x="5436096" y="4364334"/>
            <a:ext cx="13436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200" dirty="0"/>
              <a:t>Ibrutinib</a:t>
            </a:r>
          </a:p>
          <a:p>
            <a:r>
              <a:rPr lang="es-UY" sz="2200" dirty="0"/>
              <a:t>HDMP + R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61DAB18F-D5BA-2348-AC11-0583EF411956}"/>
              </a:ext>
            </a:extLst>
          </p:cNvPr>
          <p:cNvSpPr txBox="1"/>
          <p:nvPr/>
        </p:nvSpPr>
        <p:spPr>
          <a:xfrm>
            <a:off x="297918" y="6073741"/>
            <a:ext cx="3203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Disponible en FTM/FNR</a:t>
            </a:r>
          </a:p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Pasible de solicitud ante el MSP</a:t>
            </a:r>
          </a:p>
        </p:txBody>
      </p:sp>
    </p:spTree>
    <p:extLst>
      <p:ext uri="{BB962C8B-B14F-4D97-AF65-F5344CB8AC3E}">
        <p14:creationId xmlns:p14="http://schemas.microsoft.com/office/powerpoint/2010/main" val="818784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A722C5-ACFE-BD4B-8859-9D0D0BF88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343" y="321603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Tratamiento Recaída/refractariedad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1BFE5E0-7AD1-514A-BF88-D97F5C91D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71329"/>
            <a:ext cx="8229600" cy="4525963"/>
          </a:xfrm>
        </p:spPr>
        <p:txBody>
          <a:bodyPr/>
          <a:lstStyle/>
          <a:p>
            <a:endParaRPr lang="es-UY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8BBABE75-3606-E14F-8C51-891A3E70FAE8}"/>
              </a:ext>
            </a:extLst>
          </p:cNvPr>
          <p:cNvGrpSpPr/>
          <p:nvPr/>
        </p:nvGrpSpPr>
        <p:grpSpPr>
          <a:xfrm>
            <a:off x="10344" y="44624"/>
            <a:ext cx="9144000" cy="1224136"/>
            <a:chOff x="10344" y="44624"/>
            <a:chExt cx="9144000" cy="1224136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B4B551BD-DAD6-B64B-9C28-88FFCB18D0B9}"/>
                </a:ext>
              </a:extLst>
            </p:cNvPr>
            <p:cNvCxnSpPr/>
            <p:nvPr/>
          </p:nvCxnSpPr>
          <p:spPr>
            <a:xfrm>
              <a:off x="10344" y="1268760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03E8368F-F891-B94A-965B-AECBE70DD6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4" y="44624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6F8310E1-EF27-E543-85F0-C9F22855DA63}"/>
              </a:ext>
            </a:extLst>
          </p:cNvPr>
          <p:cNvGrpSpPr/>
          <p:nvPr/>
        </p:nvGrpSpPr>
        <p:grpSpPr>
          <a:xfrm>
            <a:off x="1119568" y="1684806"/>
            <a:ext cx="6925552" cy="4345870"/>
            <a:chOff x="2520401" y="1355736"/>
            <a:chExt cx="6131375" cy="3475324"/>
          </a:xfrm>
        </p:grpSpPr>
        <p:sp>
          <p:nvSpPr>
            <p:cNvPr id="8" name="12 Forma libre">
              <a:extLst>
                <a:ext uri="{FF2B5EF4-FFF2-40B4-BE49-F238E27FC236}">
                  <a16:creationId xmlns:a16="http://schemas.microsoft.com/office/drawing/2014/main" xmlns="" id="{8ECFCC86-FF70-634A-AC5B-CD0F5512B360}"/>
                </a:ext>
              </a:extLst>
            </p:cNvPr>
            <p:cNvSpPr/>
            <p:nvPr/>
          </p:nvSpPr>
          <p:spPr>
            <a:xfrm>
              <a:off x="2520401" y="2411140"/>
              <a:ext cx="3069236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C00000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b="1" dirty="0"/>
                <a:t/>
              </a:r>
              <a:br>
                <a:rPr lang="es-UY" b="1" dirty="0"/>
              </a:br>
              <a:r>
                <a:rPr lang="es-UY" sz="2000" b="1" dirty="0"/>
                <a:t>del 17 –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p53 no mutado</a:t>
              </a:r>
            </a:p>
          </p:txBody>
        </p:sp>
        <p:sp>
          <p:nvSpPr>
            <p:cNvPr id="9" name="11 Forma libre">
              <a:extLst>
                <a:ext uri="{FF2B5EF4-FFF2-40B4-BE49-F238E27FC236}">
                  <a16:creationId xmlns:a16="http://schemas.microsoft.com/office/drawing/2014/main" xmlns="" id="{8ED00B17-E9CC-3343-B98F-681312BADE8C}"/>
                </a:ext>
              </a:extLst>
            </p:cNvPr>
            <p:cNvSpPr/>
            <p:nvPr/>
          </p:nvSpPr>
          <p:spPr>
            <a:xfrm>
              <a:off x="2520401" y="1355736"/>
              <a:ext cx="6096000" cy="1023888"/>
            </a:xfrm>
            <a:custGeom>
              <a:avLst/>
              <a:gdLst>
                <a:gd name="connsiteX0" fmla="*/ 0 w 6096000"/>
                <a:gd name="connsiteY0" fmla="*/ 0 h 1219200"/>
                <a:gd name="connsiteX1" fmla="*/ 6096000 w 6096000"/>
                <a:gd name="connsiteY1" fmla="*/ 0 h 1219200"/>
                <a:gd name="connsiteX2" fmla="*/ 6096000 w 6096000"/>
                <a:gd name="connsiteY2" fmla="*/ 1219200 h 1219200"/>
                <a:gd name="connsiteX3" fmla="*/ 0 w 6096000"/>
                <a:gd name="connsiteY3" fmla="*/ 1219200 h 1219200"/>
                <a:gd name="connsiteX4" fmla="*/ 0 w 6096000"/>
                <a:gd name="connsiteY4" fmla="*/ 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219200">
                  <a:moveTo>
                    <a:pt x="0" y="0"/>
                  </a:moveTo>
                  <a:lnTo>
                    <a:pt x="6096000" y="0"/>
                  </a:lnTo>
                  <a:lnTo>
                    <a:pt x="6096000" y="1219200"/>
                  </a:lnTo>
                  <a:lnTo>
                    <a:pt x="0" y="1219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1011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LLC – B </a:t>
              </a:r>
              <a:r>
                <a:rPr lang="en-US" sz="2400" b="1" dirty="0" err="1"/>
                <a:t>recaída</a:t>
              </a:r>
              <a:r>
                <a:rPr lang="en-US" sz="2400" b="1" dirty="0"/>
                <a:t>/ref</a:t>
              </a:r>
            </a:p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Fit / CIRS = o &lt; 6  Cl </a:t>
              </a:r>
              <a:r>
                <a:rPr lang="en-US" sz="2400" b="1" dirty="0" err="1"/>
                <a:t>creat</a:t>
              </a:r>
              <a:endParaRPr lang="en-US" sz="2400" b="1" dirty="0"/>
            </a:p>
          </p:txBody>
        </p:sp>
        <p:sp>
          <p:nvSpPr>
            <p:cNvPr id="10" name="35 Forma libre">
              <a:extLst>
                <a:ext uri="{FF2B5EF4-FFF2-40B4-BE49-F238E27FC236}">
                  <a16:creationId xmlns:a16="http://schemas.microsoft.com/office/drawing/2014/main" xmlns="" id="{846D62D9-FEF1-EE40-9987-A025B298797B}"/>
                </a:ext>
              </a:extLst>
            </p:cNvPr>
            <p:cNvSpPr/>
            <p:nvPr/>
          </p:nvSpPr>
          <p:spPr>
            <a:xfrm>
              <a:off x="5628804" y="2454796"/>
              <a:ext cx="3022972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C00000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dirty="0">
                  <a:latin typeface="Barlow" panose="00000500000000000000" charset="0"/>
                </a:rPr>
                <a:t/>
              </a:r>
              <a:br>
                <a:rPr lang="es-UY" sz="2000" dirty="0">
                  <a:latin typeface="Barlow" panose="00000500000000000000" charset="0"/>
                </a:rPr>
              </a:br>
              <a:r>
                <a:rPr lang="es-UY" sz="2000" b="1" dirty="0">
                  <a:latin typeface="Barlow" panose="00000500000000000000" charset="0"/>
                </a:rPr>
                <a:t>d</a:t>
              </a:r>
              <a:r>
                <a:rPr lang="es-UY" sz="2000" b="1" dirty="0"/>
                <a:t>el 17 + y/o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p53  mutada</a:t>
              </a:r>
            </a:p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Y" b="1" dirty="0">
                <a:latin typeface="Barlow" panose="00000500000000000000" charset="0"/>
              </a:endParaRPr>
            </a:p>
          </p:txBody>
        </p:sp>
        <p:sp>
          <p:nvSpPr>
            <p:cNvPr id="11" name="19 CuadroTexto">
              <a:extLst>
                <a:ext uri="{FF2B5EF4-FFF2-40B4-BE49-F238E27FC236}">
                  <a16:creationId xmlns:a16="http://schemas.microsoft.com/office/drawing/2014/main" xmlns="" id="{DEA81B62-4B59-3F4D-8402-81B2162EAD47}"/>
                </a:ext>
              </a:extLst>
            </p:cNvPr>
            <p:cNvSpPr txBox="1"/>
            <p:nvPr/>
          </p:nvSpPr>
          <p:spPr>
            <a:xfrm>
              <a:off x="2520401" y="3033071"/>
              <a:ext cx="3173732" cy="1304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UY" b="1" dirty="0">
                  <a:latin typeface="Barlow" panose="00000500000000000000" charset="0"/>
                </a:rPr>
                <a:t> &lt; </a:t>
              </a:r>
              <a:r>
                <a:rPr lang="es-UY" b="1" dirty="0"/>
                <a:t>65 a </a:t>
              </a:r>
              <a:r>
                <a:rPr lang="es-UY" dirty="0"/>
                <a:t>FCR</a:t>
              </a:r>
              <a:r>
                <a:rPr lang="es-UY" b="1" dirty="0"/>
                <a:t>*</a:t>
              </a:r>
            </a:p>
            <a:p>
              <a:pPr algn="ctr"/>
              <a:r>
                <a:rPr lang="es-UY" b="1" dirty="0"/>
                <a:t>&gt; 65 a </a:t>
              </a:r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B</a:t>
              </a:r>
              <a:r>
                <a:rPr lang="es-UY" dirty="0"/>
                <a:t>R</a:t>
              </a:r>
              <a:r>
                <a:rPr lang="es-UY" b="1" dirty="0"/>
                <a:t>*</a:t>
              </a:r>
            </a:p>
            <a:p>
              <a:pPr algn="ctr"/>
              <a:endParaRPr lang="es-UY" sz="2000" b="1" dirty="0"/>
            </a:p>
            <a:p>
              <a:pPr algn="ctr"/>
              <a:endParaRPr lang="es-UY" sz="2000" b="1" dirty="0"/>
            </a:p>
            <a:p>
              <a:pPr algn="ctr"/>
              <a:endParaRPr lang="es-UY" sz="2000" dirty="0"/>
            </a:p>
          </p:txBody>
        </p:sp>
        <p:sp>
          <p:nvSpPr>
            <p:cNvPr id="12" name="38 CuadroTexto">
              <a:extLst>
                <a:ext uri="{FF2B5EF4-FFF2-40B4-BE49-F238E27FC236}">
                  <a16:creationId xmlns:a16="http://schemas.microsoft.com/office/drawing/2014/main" xmlns="" id="{AED43155-9A72-4645-BFCC-8CDC32FC2879}"/>
                </a:ext>
              </a:extLst>
            </p:cNvPr>
            <p:cNvSpPr txBox="1"/>
            <p:nvPr/>
          </p:nvSpPr>
          <p:spPr>
            <a:xfrm>
              <a:off x="6433883" y="3369514"/>
              <a:ext cx="1616731" cy="1181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UY" b="1" dirty="0" err="1">
                  <a:solidFill>
                    <a:schemeClr val="accent1">
                      <a:lumMod val="75000"/>
                    </a:schemeClr>
                  </a:solidFill>
                </a:rPr>
                <a:t>Ibrutinib</a:t>
              </a:r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**</a:t>
              </a:r>
            </a:p>
            <a:p>
              <a:pPr algn="ctr"/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Venetoclax +/- R</a:t>
              </a:r>
            </a:p>
            <a:p>
              <a:pPr algn="ctr"/>
              <a:endParaRPr lang="es-UY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s-UY" b="1" dirty="0" err="1">
                  <a:solidFill>
                    <a:schemeClr val="accent1">
                      <a:lumMod val="75000"/>
                    </a:schemeClr>
                  </a:solidFill>
                </a:rPr>
                <a:t>Lenalidomida</a:t>
              </a:r>
              <a:r>
                <a:rPr lang="es-UY" b="1" dirty="0">
                  <a:solidFill>
                    <a:schemeClr val="accent1">
                      <a:lumMod val="75000"/>
                    </a:schemeClr>
                  </a:solidFill>
                </a:rPr>
                <a:t> + R</a:t>
              </a:r>
            </a:p>
            <a:p>
              <a:pPr algn="ctr"/>
              <a:r>
                <a:rPr lang="es-UY" b="1" dirty="0">
                  <a:solidFill>
                    <a:srgbClr val="FFC000"/>
                  </a:solidFill>
                  <a:latin typeface="Barlow" panose="00000500000000000000" charset="0"/>
                </a:rPr>
                <a:t> </a:t>
              </a:r>
              <a:r>
                <a:rPr lang="es-UY" dirty="0">
                  <a:latin typeface="Barlow" panose="00000500000000000000" charset="0"/>
                </a:rPr>
                <a:t>HDMP+R</a:t>
              </a:r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E1244DF7-CBD1-514B-BA80-46F29E374B2A}"/>
              </a:ext>
            </a:extLst>
          </p:cNvPr>
          <p:cNvSpPr txBox="1"/>
          <p:nvPr/>
        </p:nvSpPr>
        <p:spPr>
          <a:xfrm>
            <a:off x="218141" y="6121421"/>
            <a:ext cx="505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*   Valorar duración de tratamiento en primera línea</a:t>
            </a:r>
          </a:p>
          <a:p>
            <a:r>
              <a:rPr lang="es-UY" dirty="0"/>
              <a:t>** Si no lo recibió previamente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059CF4E5-A6A5-AF40-8BFD-DE9EA1294011}"/>
              </a:ext>
            </a:extLst>
          </p:cNvPr>
          <p:cNvSpPr txBox="1"/>
          <p:nvPr/>
        </p:nvSpPr>
        <p:spPr>
          <a:xfrm>
            <a:off x="1942799" y="4141467"/>
            <a:ext cx="193835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s-UY" sz="2000" b="1" dirty="0"/>
          </a:p>
          <a:p>
            <a:pPr algn="ctr"/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Ibrutinib</a:t>
            </a:r>
          </a:p>
          <a:p>
            <a:pPr algn="ctr"/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Venetoclax +/- R</a:t>
            </a:r>
          </a:p>
          <a:p>
            <a:pPr algn="ctr"/>
            <a:endParaRPr lang="es-UY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Lenalidomida + R,</a:t>
            </a:r>
            <a:r>
              <a:rPr lang="es-UY" b="1" dirty="0">
                <a:solidFill>
                  <a:srgbClr val="FFC000"/>
                </a:solidFill>
              </a:rPr>
              <a:t> </a:t>
            </a:r>
          </a:p>
          <a:p>
            <a:pPr algn="ctr"/>
            <a:r>
              <a:rPr lang="es-UY" dirty="0"/>
              <a:t>HDMP+R</a:t>
            </a:r>
          </a:p>
        </p:txBody>
      </p:sp>
    </p:spTree>
    <p:extLst>
      <p:ext uri="{BB962C8B-B14F-4D97-AF65-F5344CB8AC3E}">
        <p14:creationId xmlns:p14="http://schemas.microsoft.com/office/powerpoint/2010/main" val="1267950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DE414C-7AD5-0E4B-843A-A7E6F669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86175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Tratamiento Recaída/refractariedad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1923C6C-A0AF-7B4B-B547-5494E1610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32558151-F669-7745-B77F-465EBDFC4EB6}"/>
              </a:ext>
            </a:extLst>
          </p:cNvPr>
          <p:cNvGrpSpPr/>
          <p:nvPr/>
        </p:nvGrpSpPr>
        <p:grpSpPr>
          <a:xfrm>
            <a:off x="973427" y="1737047"/>
            <a:ext cx="6885112" cy="4351227"/>
            <a:chOff x="2555776" y="1397000"/>
            <a:chExt cx="6096000" cy="3434060"/>
          </a:xfrm>
        </p:grpSpPr>
        <p:sp>
          <p:nvSpPr>
            <p:cNvPr id="5" name="17 Forma libre">
              <a:extLst>
                <a:ext uri="{FF2B5EF4-FFF2-40B4-BE49-F238E27FC236}">
                  <a16:creationId xmlns:a16="http://schemas.microsoft.com/office/drawing/2014/main" xmlns="" id="{1C48C1DE-4B3D-0346-9044-E6BCAF50F818}"/>
                </a:ext>
              </a:extLst>
            </p:cNvPr>
            <p:cNvSpPr/>
            <p:nvPr/>
          </p:nvSpPr>
          <p:spPr>
            <a:xfrm>
              <a:off x="2590526" y="2454796"/>
              <a:ext cx="3013250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b="1" dirty="0">
                  <a:latin typeface="Barlow" panose="00000500000000000000" charset="0"/>
                </a:rPr>
                <a:t/>
              </a:r>
              <a:br>
                <a:rPr lang="es-UY" b="1" dirty="0">
                  <a:latin typeface="Barlow" panose="00000500000000000000" charset="0"/>
                </a:rPr>
              </a:br>
              <a:r>
                <a:rPr lang="es-UY" sz="2000" b="1" dirty="0"/>
                <a:t>del 17 –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p53 no mutado</a:t>
              </a:r>
            </a:p>
          </p:txBody>
        </p:sp>
        <p:sp>
          <p:nvSpPr>
            <p:cNvPr id="7" name="25 Forma libre">
              <a:extLst>
                <a:ext uri="{FF2B5EF4-FFF2-40B4-BE49-F238E27FC236}">
                  <a16:creationId xmlns:a16="http://schemas.microsoft.com/office/drawing/2014/main" xmlns="" id="{BC5B08E7-001B-F646-A77F-C344BB66BE5C}"/>
                </a:ext>
              </a:extLst>
            </p:cNvPr>
            <p:cNvSpPr/>
            <p:nvPr/>
          </p:nvSpPr>
          <p:spPr>
            <a:xfrm>
              <a:off x="5675785" y="2454796"/>
              <a:ext cx="2960438" cy="2376264"/>
            </a:xfrm>
            <a:custGeom>
              <a:avLst/>
              <a:gdLst>
                <a:gd name="connsiteX0" fmla="*/ 0 w 2030015"/>
                <a:gd name="connsiteY0" fmla="*/ 0 h 2560320"/>
                <a:gd name="connsiteX1" fmla="*/ 2030015 w 2030015"/>
                <a:gd name="connsiteY1" fmla="*/ 0 h 2560320"/>
                <a:gd name="connsiteX2" fmla="*/ 2030015 w 2030015"/>
                <a:gd name="connsiteY2" fmla="*/ 2560320 h 2560320"/>
                <a:gd name="connsiteX3" fmla="*/ 0 w 2030015"/>
                <a:gd name="connsiteY3" fmla="*/ 2560320 h 2560320"/>
                <a:gd name="connsiteX4" fmla="*/ 0 w 2030015"/>
                <a:gd name="connsiteY4" fmla="*/ 0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0015" h="2560320">
                  <a:moveTo>
                    <a:pt x="0" y="0"/>
                  </a:moveTo>
                  <a:lnTo>
                    <a:pt x="2030015" y="0"/>
                  </a:lnTo>
                  <a:lnTo>
                    <a:pt x="2030015" y="2560320"/>
                  </a:lnTo>
                  <a:lnTo>
                    <a:pt x="0" y="256032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/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rgbClr val="B81011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dirty="0">
                  <a:latin typeface="Barlow" panose="00000500000000000000" charset="0"/>
                </a:rPr>
                <a:t/>
              </a:r>
              <a:br>
                <a:rPr lang="es-UY" dirty="0">
                  <a:latin typeface="Barlow" panose="00000500000000000000" charset="0"/>
                </a:rPr>
              </a:br>
              <a:r>
                <a:rPr lang="es-UY" sz="2000" b="1" dirty="0"/>
                <a:t>del 17 + y/o</a:t>
              </a:r>
            </a:p>
            <a:p>
              <a:pPr algn="ctr" defTabSz="80008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Y" sz="2000" b="1" dirty="0"/>
                <a:t>p53  mutada</a:t>
              </a:r>
            </a:p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Y" b="1" dirty="0">
                <a:latin typeface="Barlow" panose="00000500000000000000" charset="0"/>
              </a:endParaRPr>
            </a:p>
          </p:txBody>
        </p:sp>
        <p:sp>
          <p:nvSpPr>
            <p:cNvPr id="8" name="11 Forma libre">
              <a:extLst>
                <a:ext uri="{FF2B5EF4-FFF2-40B4-BE49-F238E27FC236}">
                  <a16:creationId xmlns:a16="http://schemas.microsoft.com/office/drawing/2014/main" xmlns="" id="{FDFB5AAE-D4E2-1548-AB65-9B761BEDA1CC}"/>
                </a:ext>
              </a:extLst>
            </p:cNvPr>
            <p:cNvSpPr/>
            <p:nvPr/>
          </p:nvSpPr>
          <p:spPr>
            <a:xfrm>
              <a:off x="2555776" y="1397000"/>
              <a:ext cx="6096000" cy="1023888"/>
            </a:xfrm>
            <a:custGeom>
              <a:avLst/>
              <a:gdLst>
                <a:gd name="connsiteX0" fmla="*/ 0 w 6096000"/>
                <a:gd name="connsiteY0" fmla="*/ 0 h 1219200"/>
                <a:gd name="connsiteX1" fmla="*/ 6096000 w 6096000"/>
                <a:gd name="connsiteY1" fmla="*/ 0 h 1219200"/>
                <a:gd name="connsiteX2" fmla="*/ 6096000 w 6096000"/>
                <a:gd name="connsiteY2" fmla="*/ 1219200 h 1219200"/>
                <a:gd name="connsiteX3" fmla="*/ 0 w 6096000"/>
                <a:gd name="connsiteY3" fmla="*/ 1219200 h 1219200"/>
                <a:gd name="connsiteX4" fmla="*/ 0 w 6096000"/>
                <a:gd name="connsiteY4" fmla="*/ 0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219200">
                  <a:moveTo>
                    <a:pt x="0" y="0"/>
                  </a:moveTo>
                  <a:lnTo>
                    <a:pt x="6096000" y="0"/>
                  </a:lnTo>
                  <a:lnTo>
                    <a:pt x="6096000" y="1219200"/>
                  </a:lnTo>
                  <a:lnTo>
                    <a:pt x="0" y="1219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1011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LLC – B </a:t>
              </a:r>
              <a:r>
                <a:rPr lang="en-US" sz="2400" b="1" dirty="0" err="1"/>
                <a:t>recaída</a:t>
              </a:r>
              <a:r>
                <a:rPr lang="en-US" sz="2400" b="1" dirty="0"/>
                <a:t>/ref</a:t>
              </a:r>
            </a:p>
            <a:p>
              <a:pPr algn="ctr" defTabSz="1066773">
                <a:lnSpc>
                  <a:spcPts val="17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Unfit / CIRS &gt; 6  Cl </a:t>
              </a:r>
              <a:r>
                <a:rPr lang="en-US" sz="2400" b="1" dirty="0" err="1"/>
                <a:t>creat</a:t>
              </a:r>
              <a:endParaRPr lang="en-US" sz="2400" b="1" dirty="0"/>
            </a:p>
          </p:txBody>
        </p:sp>
        <p:sp>
          <p:nvSpPr>
            <p:cNvPr id="9" name="19 CuadroTexto">
              <a:extLst>
                <a:ext uri="{FF2B5EF4-FFF2-40B4-BE49-F238E27FC236}">
                  <a16:creationId xmlns:a16="http://schemas.microsoft.com/office/drawing/2014/main" xmlns="" id="{E73101D9-77D8-7A49-884A-B7FB5E534275}"/>
                </a:ext>
              </a:extLst>
            </p:cNvPr>
            <p:cNvSpPr txBox="1"/>
            <p:nvPr/>
          </p:nvSpPr>
          <p:spPr>
            <a:xfrm>
              <a:off x="2795464" y="3341216"/>
              <a:ext cx="2520280" cy="128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UY" sz="2000" b="1" dirty="0" err="1">
                  <a:solidFill>
                    <a:schemeClr val="accent1">
                      <a:lumMod val="75000"/>
                    </a:schemeClr>
                  </a:solidFill>
                </a:rPr>
                <a:t>Ibrutinib</a:t>
              </a:r>
              <a:endParaRPr lang="es-UY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s-UY" sz="2000" b="1" dirty="0">
                  <a:solidFill>
                    <a:schemeClr val="accent1">
                      <a:lumMod val="75000"/>
                    </a:schemeClr>
                  </a:solidFill>
                </a:rPr>
                <a:t>Venetoclax +/- R</a:t>
              </a:r>
            </a:p>
            <a:p>
              <a:pPr algn="ctr"/>
              <a:endParaRPr lang="es-UY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s-UY" sz="2000" b="1" dirty="0">
                  <a:solidFill>
                    <a:schemeClr val="accent1">
                      <a:lumMod val="75000"/>
                    </a:schemeClr>
                  </a:solidFill>
                </a:rPr>
                <a:t>Lenalidomida + R</a:t>
              </a:r>
              <a:r>
                <a:rPr lang="es-UY" sz="2000" b="1" dirty="0">
                  <a:solidFill>
                    <a:srgbClr val="FFC000"/>
                  </a:solidFill>
                </a:rPr>
                <a:t> </a:t>
              </a:r>
              <a:r>
                <a:rPr lang="es-UY" sz="2000" dirty="0"/>
                <a:t>HDMP+R</a:t>
              </a:r>
            </a:p>
          </p:txBody>
        </p:sp>
        <p:sp>
          <p:nvSpPr>
            <p:cNvPr id="10" name="38 CuadroTexto">
              <a:extLst>
                <a:ext uri="{FF2B5EF4-FFF2-40B4-BE49-F238E27FC236}">
                  <a16:creationId xmlns:a16="http://schemas.microsoft.com/office/drawing/2014/main" xmlns="" id="{B76A5461-8E04-AD4A-92AD-3D2304B1272E}"/>
                </a:ext>
              </a:extLst>
            </p:cNvPr>
            <p:cNvSpPr txBox="1"/>
            <p:nvPr/>
          </p:nvSpPr>
          <p:spPr>
            <a:xfrm>
              <a:off x="6265262" y="3341216"/>
              <a:ext cx="1781481" cy="1287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UY" sz="2000" b="1" dirty="0" err="1">
                  <a:solidFill>
                    <a:schemeClr val="accent1">
                      <a:lumMod val="75000"/>
                    </a:schemeClr>
                  </a:solidFill>
                </a:rPr>
                <a:t>Ibrutinib</a:t>
              </a:r>
              <a:r>
                <a:rPr lang="es-UY" sz="2000" b="1" dirty="0">
                  <a:solidFill>
                    <a:schemeClr val="accent1">
                      <a:lumMod val="75000"/>
                    </a:schemeClr>
                  </a:solidFill>
                </a:rPr>
                <a:t>**</a:t>
              </a:r>
            </a:p>
            <a:p>
              <a:pPr algn="ctr"/>
              <a:r>
                <a:rPr lang="es-UY" sz="2000" b="1" dirty="0">
                  <a:solidFill>
                    <a:schemeClr val="accent1">
                      <a:lumMod val="75000"/>
                    </a:schemeClr>
                  </a:solidFill>
                </a:rPr>
                <a:t>Venetoclax +/- R</a:t>
              </a:r>
            </a:p>
            <a:p>
              <a:pPr algn="ctr"/>
              <a:endParaRPr lang="es-UY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s-UY" sz="2000" b="1" dirty="0" err="1">
                  <a:solidFill>
                    <a:schemeClr val="accent1">
                      <a:lumMod val="75000"/>
                    </a:schemeClr>
                  </a:solidFill>
                </a:rPr>
                <a:t>Lenalidomida</a:t>
              </a:r>
              <a:r>
                <a:rPr lang="es-UY" sz="2000" b="1" dirty="0">
                  <a:solidFill>
                    <a:schemeClr val="accent1">
                      <a:lumMod val="75000"/>
                    </a:schemeClr>
                  </a:solidFill>
                </a:rPr>
                <a:t> + R</a:t>
              </a:r>
            </a:p>
            <a:p>
              <a:pPr algn="ctr"/>
              <a:r>
                <a:rPr lang="es-UY" sz="2000" b="1" dirty="0">
                  <a:solidFill>
                    <a:srgbClr val="FFC000"/>
                  </a:solidFill>
                </a:rPr>
                <a:t> </a:t>
              </a:r>
              <a:r>
                <a:rPr lang="es-UY" sz="2000" dirty="0"/>
                <a:t>HDMP+R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8A093664-3A83-1147-B7D5-7FFA2F2C05EE}"/>
              </a:ext>
            </a:extLst>
          </p:cNvPr>
          <p:cNvGrpSpPr/>
          <p:nvPr/>
        </p:nvGrpSpPr>
        <p:grpSpPr>
          <a:xfrm>
            <a:off x="10344" y="44624"/>
            <a:ext cx="9144000" cy="1224136"/>
            <a:chOff x="10344" y="44624"/>
            <a:chExt cx="9144000" cy="1224136"/>
          </a:xfrm>
        </p:grpSpPr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xmlns="" id="{05773D20-4665-FD4A-AEBC-338AAB360CDE}"/>
                </a:ext>
              </a:extLst>
            </p:cNvPr>
            <p:cNvCxnSpPr/>
            <p:nvPr/>
          </p:nvCxnSpPr>
          <p:spPr>
            <a:xfrm>
              <a:off x="10344" y="1268760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7">
              <a:extLst>
                <a:ext uri="{FF2B5EF4-FFF2-40B4-BE49-F238E27FC236}">
                  <a16:creationId xmlns:a16="http://schemas.microsoft.com/office/drawing/2014/main" xmlns="" id="{5EF1D9D4-DDE8-4F43-B00B-1FDC164D86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4" y="44624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7806C0E0-287C-A24D-86A1-4B44FB255183}"/>
              </a:ext>
            </a:extLst>
          </p:cNvPr>
          <p:cNvSpPr txBox="1"/>
          <p:nvPr/>
        </p:nvSpPr>
        <p:spPr>
          <a:xfrm>
            <a:off x="342314" y="6372670"/>
            <a:ext cx="352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** si no se administró previamente</a:t>
            </a:r>
          </a:p>
        </p:txBody>
      </p:sp>
    </p:spTree>
    <p:extLst>
      <p:ext uri="{BB962C8B-B14F-4D97-AF65-F5344CB8AC3E}">
        <p14:creationId xmlns:p14="http://schemas.microsoft.com/office/powerpoint/2010/main" val="349736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839222-9E9A-A141-B378-74985BBB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920" y="59016"/>
            <a:ext cx="10515600" cy="1325563"/>
          </a:xfrm>
        </p:spPr>
        <p:txBody>
          <a:bodyPr>
            <a:normAutofit/>
          </a:bodyPr>
          <a:lstStyle/>
          <a:p>
            <a:r>
              <a:rPr lang="es-UY" sz="3600" dirty="0"/>
              <a:t>Criterios de respuesta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xmlns="" id="{466E1C32-194C-B742-B627-53CD3C0938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182089"/>
              </p:ext>
            </p:extLst>
          </p:nvPr>
        </p:nvGraphicFramePr>
        <p:xfrm>
          <a:off x="293427" y="1361005"/>
          <a:ext cx="8557146" cy="5125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44355">
                  <a:extLst>
                    <a:ext uri="{9D8B030D-6E8A-4147-A177-3AD203B41FA5}">
                      <a16:colId xmlns:a16="http://schemas.microsoft.com/office/drawing/2014/main" xmlns="" val="3924870310"/>
                    </a:ext>
                  </a:extLst>
                </a:gridCol>
                <a:gridCol w="1588532">
                  <a:extLst>
                    <a:ext uri="{9D8B030D-6E8A-4147-A177-3AD203B41FA5}">
                      <a16:colId xmlns:a16="http://schemas.microsoft.com/office/drawing/2014/main" xmlns="" val="2158730732"/>
                    </a:ext>
                  </a:extLst>
                </a:gridCol>
                <a:gridCol w="1688710">
                  <a:extLst>
                    <a:ext uri="{9D8B030D-6E8A-4147-A177-3AD203B41FA5}">
                      <a16:colId xmlns:a16="http://schemas.microsoft.com/office/drawing/2014/main" xmlns="" val="185082553"/>
                    </a:ext>
                  </a:extLst>
                </a:gridCol>
                <a:gridCol w="1602843">
                  <a:extLst>
                    <a:ext uri="{9D8B030D-6E8A-4147-A177-3AD203B41FA5}">
                      <a16:colId xmlns:a16="http://schemas.microsoft.com/office/drawing/2014/main" xmlns="" val="205515410"/>
                    </a:ext>
                  </a:extLst>
                </a:gridCol>
                <a:gridCol w="1406515">
                  <a:extLst>
                    <a:ext uri="{9D8B030D-6E8A-4147-A177-3AD203B41FA5}">
                      <a16:colId xmlns:a16="http://schemas.microsoft.com/office/drawing/2014/main" xmlns="" val="56122169"/>
                    </a:ext>
                  </a:extLst>
                </a:gridCol>
                <a:gridCol w="1426191">
                  <a:extLst>
                    <a:ext uri="{9D8B030D-6E8A-4147-A177-3AD203B41FA5}">
                      <a16:colId xmlns:a16="http://schemas.microsoft.com/office/drawing/2014/main" xmlns="" val="1594756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Grupo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Parámetro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Progresión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6151581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endParaRPr lang="es-UY" dirty="0"/>
                    </a:p>
                    <a:p>
                      <a:endParaRPr lang="es-UY" dirty="0"/>
                    </a:p>
                    <a:p>
                      <a:endParaRPr lang="es-UY" dirty="0"/>
                    </a:p>
                    <a:p>
                      <a:pPr algn="ctr"/>
                      <a:r>
                        <a:rPr lang="es-UY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/>
                        <a:t>Adenomegalias</a:t>
                      </a:r>
                    </a:p>
                    <a:p>
                      <a:endParaRPr lang="es-U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Ninguno &gt; 1,5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Reducción &gt;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Variación</a:t>
                      </a:r>
                    </a:p>
                    <a:p>
                      <a:r>
                        <a:rPr lang="es-UY" sz="1400" dirty="0"/>
                        <a:t>-49% - +49%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Aumento &gt;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682936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Tamaño hepático/</a:t>
                      </a:r>
                    </a:p>
                    <a:p>
                      <a:r>
                        <a:rPr lang="es-UY" sz="1400" dirty="0"/>
                        <a:t>esplénico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Normal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Reducción &gt;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Variación</a:t>
                      </a:r>
                    </a:p>
                    <a:p>
                      <a:r>
                        <a:rPr lang="es-UY" sz="1400" dirty="0"/>
                        <a:t>-49% - +49%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Aumento &gt;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841695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Síntomas Constitucionales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cualquiera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cualquiera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cualquiera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724154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Linfocitosis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&lt; 4000/mm</a:t>
                      </a:r>
                      <a:r>
                        <a:rPr lang="es-UY" sz="1400" baseline="30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Disminución &gt;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Variación</a:t>
                      </a:r>
                    </a:p>
                    <a:p>
                      <a:r>
                        <a:rPr lang="es-UY" sz="1400" dirty="0"/>
                        <a:t>-49% - +49%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/>
                        <a:t>Aumento &gt; 50%</a:t>
                      </a:r>
                    </a:p>
                    <a:p>
                      <a:endParaRPr lang="es-U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4304663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es-UY" dirty="0"/>
                    </a:p>
                    <a:p>
                      <a:endParaRPr lang="es-UY" dirty="0"/>
                    </a:p>
                    <a:p>
                      <a:endParaRPr lang="es-UY" dirty="0"/>
                    </a:p>
                    <a:p>
                      <a:endParaRPr lang="es-UY" dirty="0"/>
                    </a:p>
                    <a:p>
                      <a:endParaRPr lang="es-UY" dirty="0"/>
                    </a:p>
                    <a:p>
                      <a:pPr algn="ctr"/>
                      <a:r>
                        <a:rPr lang="es-UY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Plaquetas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≥100 x 10 </a:t>
                      </a:r>
                      <a:r>
                        <a:rPr lang="es-UY" sz="1400" baseline="30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≥ 100 x 10 </a:t>
                      </a:r>
                      <a:r>
                        <a:rPr lang="es-UY" sz="1400" baseline="30000" dirty="0"/>
                        <a:t>9</a:t>
                      </a:r>
                      <a:r>
                        <a:rPr lang="es-UY" sz="1400" dirty="0"/>
                        <a:t> o aumento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Variación</a:t>
                      </a:r>
                    </a:p>
                    <a:p>
                      <a:r>
                        <a:rPr lang="es-UY" sz="1400" dirty="0"/>
                        <a:t>-49% - +49%</a:t>
                      </a:r>
                    </a:p>
                    <a:p>
                      <a:endParaRPr lang="es-U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Descenso 50% secundario a LLC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189020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Hgb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≥ 11 gr/dl (sin reposición ni uso de EPO)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≥ 11 gr/dL o aumento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Aumento &lt; 11.0 g/dL</a:t>
                      </a:r>
                      <a:br>
                        <a:rPr lang="es-UY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UY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50% o &lt;,2 g/dL </a:t>
                      </a:r>
                      <a:endParaRPr lang="es-UY" sz="1400" dirty="0"/>
                    </a:p>
                    <a:p>
                      <a:endParaRPr lang="es-U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Descenso 2 gr/dL secundario a LLC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621308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Médula Osea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Normocelular</a:t>
                      </a:r>
                      <a:r>
                        <a:rPr lang="es-ES_tradnl" sz="1400" dirty="0"/>
                        <a:t>, </a:t>
                      </a:r>
                    </a:p>
                    <a:p>
                      <a:r>
                        <a:rPr lang="es-ES" sz="1400" dirty="0"/>
                        <a:t>Sin células LLC, no acúmulos linfoides B</a:t>
                      </a:r>
                      <a:endParaRPr lang="es-ES_tradnl" sz="1400" dirty="0"/>
                    </a:p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Presencia de células LLC, acúmulos linfoides o no realizada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Sin cambios en el infiltrado medular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Aumento 50% en células LLC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084169"/>
                  </a:ext>
                </a:extLst>
              </a:tr>
            </a:tbl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F354521E-A78B-7443-B2E9-46814423AD88}"/>
              </a:ext>
            </a:extLst>
          </p:cNvPr>
          <p:cNvGrpSpPr/>
          <p:nvPr/>
        </p:nvGrpSpPr>
        <p:grpSpPr>
          <a:xfrm>
            <a:off x="0" y="59016"/>
            <a:ext cx="9144000" cy="1114952"/>
            <a:chOff x="10344" y="-88108"/>
            <a:chExt cx="9144000" cy="1114952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9DBC2437-6265-CD48-B74D-E62317E6C3F4}"/>
                </a:ext>
              </a:extLst>
            </p:cNvPr>
            <p:cNvCxnSpPr/>
            <p:nvPr/>
          </p:nvCxnSpPr>
          <p:spPr>
            <a:xfrm>
              <a:off x="10344" y="1026844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CEBC56CA-0D5A-7D4F-8BE9-D9A3727377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92" y="-88108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7D12942-0AD3-4B41-B338-AFBBBB3D3B76}"/>
              </a:ext>
            </a:extLst>
          </p:cNvPr>
          <p:cNvSpPr txBox="1"/>
          <p:nvPr/>
        </p:nvSpPr>
        <p:spPr>
          <a:xfrm>
            <a:off x="6032090" y="66810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UY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CC37409B-7B42-FD45-A335-235C62AA9828}"/>
              </a:ext>
            </a:extLst>
          </p:cNvPr>
          <p:cNvSpPr txBox="1"/>
          <p:nvPr/>
        </p:nvSpPr>
        <p:spPr>
          <a:xfrm>
            <a:off x="176981" y="6560465"/>
            <a:ext cx="8819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100" i="1" dirty="0"/>
              <a:t>Hallek M et al. IwCLL guidelines for diagnosis, indications for treatment, response assessment,  and supportive management of CLL. Blood 2018 (131):25</a:t>
            </a:r>
          </a:p>
        </p:txBody>
      </p:sp>
    </p:spTree>
    <p:extLst>
      <p:ext uri="{BB962C8B-B14F-4D97-AF65-F5344CB8AC3E}">
        <p14:creationId xmlns:p14="http://schemas.microsoft.com/office/powerpoint/2010/main" val="371893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B0F425-2ED0-1948-9F42-0C53F787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D4E825A-1F57-E14B-9E93-AF49140C1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1DF64077-1A96-C04C-B7DC-7C9CA389F046}"/>
              </a:ext>
            </a:extLst>
          </p:cNvPr>
          <p:cNvGrpSpPr/>
          <p:nvPr/>
        </p:nvGrpSpPr>
        <p:grpSpPr>
          <a:xfrm>
            <a:off x="0" y="59016"/>
            <a:ext cx="9144000" cy="1114952"/>
            <a:chOff x="10344" y="-88108"/>
            <a:chExt cx="9144000" cy="1114952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38B9A470-0486-B742-958B-AF74E6AF51DC}"/>
                </a:ext>
              </a:extLst>
            </p:cNvPr>
            <p:cNvCxnSpPr/>
            <p:nvPr/>
          </p:nvCxnSpPr>
          <p:spPr>
            <a:xfrm>
              <a:off x="10344" y="1026844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7433B574-8D74-444A-828C-0F6EEE17EB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92" y="-88108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52D63D4D-C6B9-EA42-BF75-274890C44C24}"/>
              </a:ext>
            </a:extLst>
          </p:cNvPr>
          <p:cNvGrpSpPr/>
          <p:nvPr/>
        </p:nvGrpSpPr>
        <p:grpSpPr>
          <a:xfrm>
            <a:off x="1313199" y="2097503"/>
            <a:ext cx="2122501" cy="3642710"/>
            <a:chOff x="583524" y="1808386"/>
            <a:chExt cx="1844096" cy="3208569"/>
          </a:xfrm>
        </p:grpSpPr>
        <p:sp>
          <p:nvSpPr>
            <p:cNvPr id="13" name="28 Rectángulo">
              <a:extLst>
                <a:ext uri="{FF2B5EF4-FFF2-40B4-BE49-F238E27FC236}">
                  <a16:creationId xmlns:a16="http://schemas.microsoft.com/office/drawing/2014/main" xmlns="" id="{8D3053EF-1F36-B54E-B22C-838B7D284C96}"/>
                </a:ext>
              </a:extLst>
            </p:cNvPr>
            <p:cNvSpPr/>
            <p:nvPr/>
          </p:nvSpPr>
          <p:spPr>
            <a:xfrm>
              <a:off x="583524" y="1808386"/>
              <a:ext cx="1844096" cy="1587955"/>
            </a:xfrm>
            <a:prstGeom prst="rect">
              <a:avLst/>
            </a:prstGeom>
            <a:solidFill>
              <a:schemeClr val="tx1">
                <a:alpha val="5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4" name="61 CuadroTexto">
              <a:extLst>
                <a:ext uri="{FF2B5EF4-FFF2-40B4-BE49-F238E27FC236}">
                  <a16:creationId xmlns:a16="http://schemas.microsoft.com/office/drawing/2014/main" xmlns="" id="{A36041B0-D501-D24A-AB9F-BC003571BAD7}"/>
                </a:ext>
              </a:extLst>
            </p:cNvPr>
            <p:cNvSpPr txBox="1"/>
            <p:nvPr/>
          </p:nvSpPr>
          <p:spPr>
            <a:xfrm>
              <a:off x="1228311" y="2330858"/>
              <a:ext cx="481193" cy="43088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r>
                <a:rPr lang="es-UY" sz="2200" b="1" dirty="0">
                  <a:solidFill>
                    <a:schemeClr val="bg1"/>
                  </a:solidFill>
                  <a:latin typeface="Barlow" panose="00000500000000000000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CR</a:t>
              </a:r>
            </a:p>
          </p:txBody>
        </p:sp>
        <p:sp>
          <p:nvSpPr>
            <p:cNvPr id="15" name="49 Rectángulo">
              <a:extLst>
                <a:ext uri="{FF2B5EF4-FFF2-40B4-BE49-F238E27FC236}">
                  <a16:creationId xmlns:a16="http://schemas.microsoft.com/office/drawing/2014/main" xmlns="" id="{05C3E945-B91E-A546-A5B9-AD516B379EB3}"/>
                </a:ext>
              </a:extLst>
            </p:cNvPr>
            <p:cNvSpPr/>
            <p:nvPr/>
          </p:nvSpPr>
          <p:spPr>
            <a:xfrm>
              <a:off x="583524" y="3429000"/>
              <a:ext cx="1844096" cy="1587955"/>
            </a:xfrm>
            <a:prstGeom prst="rect">
              <a:avLst/>
            </a:prstGeom>
            <a:solidFill>
              <a:schemeClr val="tx1">
                <a:alpha val="5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6" name="52 CuadroTexto">
              <a:extLst>
                <a:ext uri="{FF2B5EF4-FFF2-40B4-BE49-F238E27FC236}">
                  <a16:creationId xmlns:a16="http://schemas.microsoft.com/office/drawing/2014/main" xmlns="" id="{B5B21B43-FEDB-024C-BB9C-5F85421AFA58}"/>
                </a:ext>
              </a:extLst>
            </p:cNvPr>
            <p:cNvSpPr txBox="1"/>
            <p:nvPr/>
          </p:nvSpPr>
          <p:spPr>
            <a:xfrm>
              <a:off x="1264975" y="3963715"/>
              <a:ext cx="526106" cy="43088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r>
                <a:rPr lang="es-UY" sz="2200" b="1" dirty="0">
                  <a:solidFill>
                    <a:schemeClr val="bg1"/>
                  </a:solidFill>
                  <a:latin typeface="Barlow" panose="00000500000000000000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PR</a:t>
              </a: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xmlns="" id="{8632B95D-6E34-5544-BE24-132993A6D135}"/>
              </a:ext>
            </a:extLst>
          </p:cNvPr>
          <p:cNvGrpSpPr/>
          <p:nvPr/>
        </p:nvGrpSpPr>
        <p:grpSpPr>
          <a:xfrm>
            <a:off x="3733774" y="2206032"/>
            <a:ext cx="1676451" cy="1587956"/>
            <a:chOff x="3733774" y="2117544"/>
            <a:chExt cx="1676451" cy="1587956"/>
          </a:xfrm>
        </p:grpSpPr>
        <p:sp>
          <p:nvSpPr>
            <p:cNvPr id="23" name="65 Rectángulo">
              <a:extLst>
                <a:ext uri="{FF2B5EF4-FFF2-40B4-BE49-F238E27FC236}">
                  <a16:creationId xmlns:a16="http://schemas.microsoft.com/office/drawing/2014/main" xmlns="" id="{673E4A20-5E59-DC44-BDDB-49A467F5500F}"/>
                </a:ext>
              </a:extLst>
            </p:cNvPr>
            <p:cNvSpPr/>
            <p:nvPr/>
          </p:nvSpPr>
          <p:spPr>
            <a:xfrm>
              <a:off x="3733774" y="2117544"/>
              <a:ext cx="1676451" cy="776791"/>
            </a:xfrm>
            <a:prstGeom prst="rect">
              <a:avLst/>
            </a:prstGeom>
            <a:noFill/>
            <a:ln w="25400">
              <a:solidFill>
                <a:srgbClr val="B8101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24" name="84 Rectángulo">
              <a:extLst>
                <a:ext uri="{FF2B5EF4-FFF2-40B4-BE49-F238E27FC236}">
                  <a16:creationId xmlns:a16="http://schemas.microsoft.com/office/drawing/2014/main" xmlns="" id="{0CEDFF31-ACE0-6D43-B618-3927900C3AD1}"/>
                </a:ext>
              </a:extLst>
            </p:cNvPr>
            <p:cNvSpPr/>
            <p:nvPr/>
          </p:nvSpPr>
          <p:spPr>
            <a:xfrm>
              <a:off x="3733774" y="2928710"/>
              <a:ext cx="1676451" cy="776790"/>
            </a:xfrm>
            <a:prstGeom prst="rect">
              <a:avLst/>
            </a:prstGeom>
            <a:noFill/>
            <a:ln w="25400">
              <a:solidFill>
                <a:srgbClr val="B8101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9" name="53 CuadroTexto">
              <a:extLst>
                <a:ext uri="{FF2B5EF4-FFF2-40B4-BE49-F238E27FC236}">
                  <a16:creationId xmlns:a16="http://schemas.microsoft.com/office/drawing/2014/main" xmlns="" id="{714D3D5C-1899-E245-AC66-9FC9108518B1}"/>
                </a:ext>
              </a:extLst>
            </p:cNvPr>
            <p:cNvSpPr txBox="1"/>
            <p:nvPr/>
          </p:nvSpPr>
          <p:spPr>
            <a:xfrm>
              <a:off x="4126931" y="2275747"/>
              <a:ext cx="870751" cy="43088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r>
                <a:rPr lang="es-UY" sz="2200" b="1" dirty="0">
                  <a:solidFill>
                    <a:schemeClr val="bg1">
                      <a:lumMod val="50000"/>
                    </a:schemeClr>
                  </a:solidFill>
                  <a:latin typeface="Barlow" panose="00000500000000000000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MRD+</a:t>
              </a:r>
            </a:p>
          </p:txBody>
        </p:sp>
        <p:sp>
          <p:nvSpPr>
            <p:cNvPr id="20" name="54 CuadroTexto">
              <a:extLst>
                <a:ext uri="{FF2B5EF4-FFF2-40B4-BE49-F238E27FC236}">
                  <a16:creationId xmlns:a16="http://schemas.microsoft.com/office/drawing/2014/main" xmlns="" id="{A032A9B5-B375-264D-B46C-8294F4ECE28A}"/>
                </a:ext>
              </a:extLst>
            </p:cNvPr>
            <p:cNvSpPr txBox="1"/>
            <p:nvPr/>
          </p:nvSpPr>
          <p:spPr>
            <a:xfrm>
              <a:off x="4126931" y="3056155"/>
              <a:ext cx="848309" cy="43088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r>
                <a:rPr lang="es-UY" sz="2200" b="1" dirty="0">
                  <a:solidFill>
                    <a:schemeClr val="bg1">
                      <a:lumMod val="50000"/>
                    </a:schemeClr>
                  </a:solidFill>
                  <a:latin typeface="Barlow" panose="00000500000000000000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MRD-</a:t>
              </a: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xmlns="" id="{836FF068-126A-234D-A243-78BD541A5A54}"/>
              </a:ext>
            </a:extLst>
          </p:cNvPr>
          <p:cNvGrpSpPr/>
          <p:nvPr/>
        </p:nvGrpSpPr>
        <p:grpSpPr>
          <a:xfrm>
            <a:off x="3733774" y="4033126"/>
            <a:ext cx="1676451" cy="1602704"/>
            <a:chOff x="3733774" y="3723410"/>
            <a:chExt cx="1676451" cy="1602704"/>
          </a:xfrm>
        </p:grpSpPr>
        <p:sp>
          <p:nvSpPr>
            <p:cNvPr id="25" name="50 Rectángulo">
              <a:extLst>
                <a:ext uri="{FF2B5EF4-FFF2-40B4-BE49-F238E27FC236}">
                  <a16:creationId xmlns:a16="http://schemas.microsoft.com/office/drawing/2014/main" xmlns="" id="{9848A61C-0FF5-AA48-92E8-2A98CE6D06B0}"/>
                </a:ext>
              </a:extLst>
            </p:cNvPr>
            <p:cNvSpPr/>
            <p:nvPr/>
          </p:nvSpPr>
          <p:spPr>
            <a:xfrm>
              <a:off x="3733774" y="3723410"/>
              <a:ext cx="1676451" cy="776791"/>
            </a:xfrm>
            <a:prstGeom prst="rect">
              <a:avLst/>
            </a:prstGeom>
            <a:noFill/>
            <a:ln w="25400">
              <a:solidFill>
                <a:srgbClr val="B8101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 dirty="0"/>
            </a:p>
          </p:txBody>
        </p:sp>
        <p:sp>
          <p:nvSpPr>
            <p:cNvPr id="26" name="51 Rectángulo">
              <a:extLst>
                <a:ext uri="{FF2B5EF4-FFF2-40B4-BE49-F238E27FC236}">
                  <a16:creationId xmlns:a16="http://schemas.microsoft.com/office/drawing/2014/main" xmlns="" id="{31E27429-B6FC-FE4A-BE40-7018AA40A257}"/>
                </a:ext>
              </a:extLst>
            </p:cNvPr>
            <p:cNvSpPr/>
            <p:nvPr/>
          </p:nvSpPr>
          <p:spPr>
            <a:xfrm>
              <a:off x="3733774" y="4549324"/>
              <a:ext cx="1676451" cy="776790"/>
            </a:xfrm>
            <a:prstGeom prst="rect">
              <a:avLst/>
            </a:prstGeom>
            <a:noFill/>
            <a:ln w="25400">
              <a:solidFill>
                <a:srgbClr val="B8101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21" name="57 CuadroTexto">
              <a:extLst>
                <a:ext uri="{FF2B5EF4-FFF2-40B4-BE49-F238E27FC236}">
                  <a16:creationId xmlns:a16="http://schemas.microsoft.com/office/drawing/2014/main" xmlns="" id="{F334CDF5-C415-1C45-AA7A-AF8F590E4B61}"/>
                </a:ext>
              </a:extLst>
            </p:cNvPr>
            <p:cNvSpPr txBox="1"/>
            <p:nvPr/>
          </p:nvSpPr>
          <p:spPr>
            <a:xfrm>
              <a:off x="4115709" y="3896361"/>
              <a:ext cx="870751" cy="43088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r>
                <a:rPr lang="es-UY" sz="2200" b="1" dirty="0">
                  <a:solidFill>
                    <a:schemeClr val="bg1">
                      <a:lumMod val="50000"/>
                    </a:schemeClr>
                  </a:solidFill>
                  <a:latin typeface="Barlow" panose="00000500000000000000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MRD+</a:t>
              </a:r>
            </a:p>
          </p:txBody>
        </p:sp>
        <p:sp>
          <p:nvSpPr>
            <p:cNvPr id="22" name="58 CuadroTexto">
              <a:extLst>
                <a:ext uri="{FF2B5EF4-FFF2-40B4-BE49-F238E27FC236}">
                  <a16:creationId xmlns:a16="http://schemas.microsoft.com/office/drawing/2014/main" xmlns="" id="{DD32AB63-D116-8B46-88C8-EF0CBDB3054B}"/>
                </a:ext>
              </a:extLst>
            </p:cNvPr>
            <p:cNvSpPr txBox="1"/>
            <p:nvPr/>
          </p:nvSpPr>
          <p:spPr>
            <a:xfrm>
              <a:off x="4115709" y="4676769"/>
              <a:ext cx="848309" cy="43088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r>
                <a:rPr lang="es-UY" sz="2200" b="1" dirty="0">
                  <a:solidFill>
                    <a:schemeClr val="bg1">
                      <a:lumMod val="50000"/>
                    </a:schemeClr>
                  </a:solidFill>
                  <a:latin typeface="Barlow" panose="00000500000000000000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MRD-</a:t>
              </a:r>
            </a:p>
          </p:txBody>
        </p:sp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890062BB-460E-4E47-A61D-18A7378ED6EC}"/>
              </a:ext>
            </a:extLst>
          </p:cNvPr>
          <p:cNvSpPr txBox="1"/>
          <p:nvPr/>
        </p:nvSpPr>
        <p:spPr>
          <a:xfrm>
            <a:off x="5650078" y="2806151"/>
            <a:ext cx="2971967" cy="17754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s-UY" dirty="0"/>
              <a:t>CF de 4 colores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s-UY" dirty="0"/>
              <a:t>No se recomienda de </a:t>
            </a:r>
          </a:p>
          <a:p>
            <a:pPr algn="just">
              <a:lnSpc>
                <a:spcPts val="2200"/>
              </a:lnSpc>
            </a:pPr>
            <a:r>
              <a:rPr lang="es-UY" dirty="0"/>
              <a:t>      rutina en la práctica diaria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s-UY" dirty="0"/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s-UY" dirty="0"/>
              <a:t>Mejoría de SLP con EMR – </a:t>
            </a:r>
          </a:p>
          <a:p>
            <a:pPr algn="just">
              <a:lnSpc>
                <a:spcPts val="2200"/>
              </a:lnSpc>
            </a:pPr>
            <a:r>
              <a:rPr lang="es-UY" dirty="0"/>
              <a:t>      tanto en RC como en RP</a:t>
            </a:r>
          </a:p>
        </p:txBody>
      </p:sp>
    </p:spTree>
    <p:extLst>
      <p:ext uri="{BB962C8B-B14F-4D97-AF65-F5344CB8AC3E}">
        <p14:creationId xmlns:p14="http://schemas.microsoft.com/office/powerpoint/2010/main" val="527533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251ABB-E621-FD41-91C7-23656281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9" y="14470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UY" sz="3400" dirty="0"/>
              <a:t>Anexo</a:t>
            </a:r>
            <a:br>
              <a:rPr lang="es-UY" sz="3400" dirty="0"/>
            </a:br>
            <a:r>
              <a:rPr lang="es-UY" sz="3400" dirty="0"/>
              <a:t>Protocolos y manejo drogas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475E3346-4FA3-0D46-84EA-072C0A13B219}"/>
              </a:ext>
            </a:extLst>
          </p:cNvPr>
          <p:cNvGrpSpPr/>
          <p:nvPr/>
        </p:nvGrpSpPr>
        <p:grpSpPr>
          <a:xfrm>
            <a:off x="0" y="206497"/>
            <a:ext cx="9144000" cy="1114952"/>
            <a:chOff x="10344" y="-88108"/>
            <a:chExt cx="9144000" cy="1114952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D47B7F18-9B5C-5B4F-922B-39754DB30880}"/>
                </a:ext>
              </a:extLst>
            </p:cNvPr>
            <p:cNvCxnSpPr/>
            <p:nvPr/>
          </p:nvCxnSpPr>
          <p:spPr>
            <a:xfrm>
              <a:off x="10344" y="1026844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6FC960EC-957C-B54F-9541-1EDE7EF975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92" y="-88108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xmlns="" id="{E42EAE07-A029-C84E-82F5-147AE468C196}"/>
              </a:ext>
            </a:extLst>
          </p:cNvPr>
          <p:cNvGrpSpPr/>
          <p:nvPr/>
        </p:nvGrpSpPr>
        <p:grpSpPr>
          <a:xfrm>
            <a:off x="886763" y="1681942"/>
            <a:ext cx="6907111" cy="4693296"/>
            <a:chOff x="1907704" y="1255984"/>
            <a:chExt cx="6907111" cy="4693296"/>
          </a:xfrm>
        </p:grpSpPr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xmlns="" id="{39B4171A-E9CC-1442-B475-AB7935FD6522}"/>
                </a:ext>
              </a:extLst>
            </p:cNvPr>
            <p:cNvGrpSpPr/>
            <p:nvPr/>
          </p:nvGrpSpPr>
          <p:grpSpPr>
            <a:xfrm>
              <a:off x="1907704" y="1255984"/>
              <a:ext cx="1844096" cy="4693296"/>
              <a:chOff x="1907704" y="1255984"/>
              <a:chExt cx="1844096" cy="4693296"/>
            </a:xfrm>
          </p:grpSpPr>
          <p:sp>
            <p:nvSpPr>
              <p:cNvPr id="76" name="13 Rectángulo">
                <a:extLst>
                  <a:ext uri="{FF2B5EF4-FFF2-40B4-BE49-F238E27FC236}">
                    <a16:creationId xmlns:a16="http://schemas.microsoft.com/office/drawing/2014/main" xmlns="" id="{5F3FBE46-93CA-DE40-A0CC-06F752C96810}"/>
                  </a:ext>
                </a:extLst>
              </p:cNvPr>
              <p:cNvSpPr/>
              <p:nvPr/>
            </p:nvSpPr>
            <p:spPr>
              <a:xfrm>
                <a:off x="1907704" y="1255984"/>
                <a:ext cx="1844096" cy="194793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77" name="37 CuadroTexto">
                <a:extLst>
                  <a:ext uri="{FF2B5EF4-FFF2-40B4-BE49-F238E27FC236}">
                    <a16:creationId xmlns:a16="http://schemas.microsoft.com/office/drawing/2014/main" xmlns="" id="{B8C89425-FDAF-3C4C-B123-BA6BE09DE002}"/>
                  </a:ext>
                </a:extLst>
              </p:cNvPr>
              <p:cNvSpPr txBox="1"/>
              <p:nvPr/>
            </p:nvSpPr>
            <p:spPr>
              <a:xfrm>
                <a:off x="2478111" y="1990001"/>
                <a:ext cx="620234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FCR</a:t>
                </a:r>
              </a:p>
            </p:txBody>
          </p:sp>
          <p:sp>
            <p:nvSpPr>
              <p:cNvPr id="78" name="46 Rectángulo">
                <a:extLst>
                  <a:ext uri="{FF2B5EF4-FFF2-40B4-BE49-F238E27FC236}">
                    <a16:creationId xmlns:a16="http://schemas.microsoft.com/office/drawing/2014/main" xmlns="" id="{076760FA-09F3-1148-AAD4-BEC9B2127BD5}"/>
                  </a:ext>
                </a:extLst>
              </p:cNvPr>
              <p:cNvSpPr/>
              <p:nvPr/>
            </p:nvSpPr>
            <p:spPr>
              <a:xfrm>
                <a:off x="1907704" y="3272209"/>
                <a:ext cx="1844096" cy="130892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79" name="52 CuadroTexto">
                <a:extLst>
                  <a:ext uri="{FF2B5EF4-FFF2-40B4-BE49-F238E27FC236}">
                    <a16:creationId xmlns:a16="http://schemas.microsoft.com/office/drawing/2014/main" xmlns="" id="{739DE6C1-D431-D048-8103-FBD5D25200A9}"/>
                  </a:ext>
                </a:extLst>
              </p:cNvPr>
              <p:cNvSpPr txBox="1"/>
              <p:nvPr/>
            </p:nvSpPr>
            <p:spPr>
              <a:xfrm>
                <a:off x="2593665" y="3654020"/>
                <a:ext cx="502061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BR</a:t>
                </a:r>
              </a:p>
            </p:txBody>
          </p:sp>
          <p:sp>
            <p:nvSpPr>
              <p:cNvPr id="80" name="60 Rectángulo">
                <a:extLst>
                  <a:ext uri="{FF2B5EF4-FFF2-40B4-BE49-F238E27FC236}">
                    <a16:creationId xmlns:a16="http://schemas.microsoft.com/office/drawing/2014/main" xmlns="" id="{15FB77D5-918E-6441-B272-517FBB57FF85}"/>
                  </a:ext>
                </a:extLst>
              </p:cNvPr>
              <p:cNvSpPr/>
              <p:nvPr/>
            </p:nvSpPr>
            <p:spPr>
              <a:xfrm>
                <a:off x="1907704" y="4640360"/>
                <a:ext cx="1844096" cy="130892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81" name="66 CuadroTexto">
                <a:extLst>
                  <a:ext uri="{FF2B5EF4-FFF2-40B4-BE49-F238E27FC236}">
                    <a16:creationId xmlns:a16="http://schemas.microsoft.com/office/drawing/2014/main" xmlns="" id="{A14D9C9D-BE73-8A42-BCFB-B254F24CE15D}"/>
                  </a:ext>
                </a:extLst>
              </p:cNvPr>
              <p:cNvSpPr txBox="1"/>
              <p:nvPr/>
            </p:nvSpPr>
            <p:spPr>
              <a:xfrm>
                <a:off x="2438163" y="5022171"/>
                <a:ext cx="654346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CI-R</a:t>
                </a:r>
              </a:p>
            </p:txBody>
          </p:sp>
        </p:grpSp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xmlns="" id="{C85A80A1-A2CD-C747-A970-00AD1E0F4AB5}"/>
                </a:ext>
              </a:extLst>
            </p:cNvPr>
            <p:cNvGrpSpPr/>
            <p:nvPr/>
          </p:nvGrpSpPr>
          <p:grpSpPr>
            <a:xfrm>
              <a:off x="3798553" y="1255984"/>
              <a:ext cx="5016262" cy="4693295"/>
              <a:chOff x="3798553" y="1255984"/>
              <a:chExt cx="5016262" cy="4693295"/>
            </a:xfrm>
          </p:grpSpPr>
          <p:sp>
            <p:nvSpPr>
              <p:cNvPr id="48" name="16 Rectángulo">
                <a:extLst>
                  <a:ext uri="{FF2B5EF4-FFF2-40B4-BE49-F238E27FC236}">
                    <a16:creationId xmlns:a16="http://schemas.microsoft.com/office/drawing/2014/main" xmlns="" id="{12D93DC6-8593-8F42-A675-D982B66BD2DC}"/>
                  </a:ext>
                </a:extLst>
              </p:cNvPr>
              <p:cNvSpPr/>
              <p:nvPr/>
            </p:nvSpPr>
            <p:spPr>
              <a:xfrm>
                <a:off x="3798553" y="1255984"/>
                <a:ext cx="1676451" cy="588840"/>
              </a:xfrm>
              <a:prstGeom prst="rect">
                <a:avLst/>
              </a:prstGeom>
              <a:solidFill>
                <a:schemeClr val="bg2">
                  <a:lumMod val="50000"/>
                  <a:alpha val="18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49" name="17 Rectángulo">
                <a:extLst>
                  <a:ext uri="{FF2B5EF4-FFF2-40B4-BE49-F238E27FC236}">
                    <a16:creationId xmlns:a16="http://schemas.microsoft.com/office/drawing/2014/main" xmlns="" id="{85C1E90C-AF62-8D45-BFF4-CC3662A38368}"/>
                  </a:ext>
                </a:extLst>
              </p:cNvPr>
              <p:cNvSpPr/>
              <p:nvPr/>
            </p:nvSpPr>
            <p:spPr>
              <a:xfrm>
                <a:off x="5521973" y="1255984"/>
                <a:ext cx="3292842" cy="588840"/>
              </a:xfrm>
              <a:prstGeom prst="rect">
                <a:avLst/>
              </a:prstGeom>
              <a:solidFill>
                <a:schemeClr val="bg2">
                  <a:lumMod val="50000"/>
                  <a:alpha val="13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50" name="24 Rectángulo">
                <a:extLst>
                  <a:ext uri="{FF2B5EF4-FFF2-40B4-BE49-F238E27FC236}">
                    <a16:creationId xmlns:a16="http://schemas.microsoft.com/office/drawing/2014/main" xmlns="" id="{22409B15-9DF6-0D4C-BB3E-7BD10AB875A3}"/>
                  </a:ext>
                </a:extLst>
              </p:cNvPr>
              <p:cNvSpPr/>
              <p:nvPr/>
            </p:nvSpPr>
            <p:spPr>
              <a:xfrm>
                <a:off x="3798553" y="1894049"/>
                <a:ext cx="1676451" cy="670855"/>
              </a:xfrm>
              <a:prstGeom prst="rect">
                <a:avLst/>
              </a:prstGeom>
              <a:solidFill>
                <a:schemeClr val="bg1">
                  <a:lumMod val="50000"/>
                  <a:alpha val="22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51" name="29 Rectángulo">
                <a:extLst>
                  <a:ext uri="{FF2B5EF4-FFF2-40B4-BE49-F238E27FC236}">
                    <a16:creationId xmlns:a16="http://schemas.microsoft.com/office/drawing/2014/main" xmlns="" id="{1F288823-BB73-6C45-A89C-8A78A53FEA6A}"/>
                  </a:ext>
                </a:extLst>
              </p:cNvPr>
              <p:cNvSpPr/>
              <p:nvPr/>
            </p:nvSpPr>
            <p:spPr>
              <a:xfrm>
                <a:off x="5521973" y="1894049"/>
                <a:ext cx="3292842" cy="670855"/>
              </a:xfrm>
              <a:prstGeom prst="rect">
                <a:avLst/>
              </a:prstGeom>
              <a:solidFill>
                <a:schemeClr val="bg1">
                  <a:lumMod val="50000"/>
                  <a:alpha val="22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52" name="14 CuadroTexto">
                <a:extLst>
                  <a:ext uri="{FF2B5EF4-FFF2-40B4-BE49-F238E27FC236}">
                    <a16:creationId xmlns:a16="http://schemas.microsoft.com/office/drawing/2014/main" xmlns="" id="{6241ED97-82D8-B649-87C9-A5C1BF0E20EC}"/>
                  </a:ext>
                </a:extLst>
              </p:cNvPr>
              <p:cNvSpPr txBox="1"/>
              <p:nvPr/>
            </p:nvSpPr>
            <p:spPr>
              <a:xfrm>
                <a:off x="3943913" y="1393031"/>
                <a:ext cx="1385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1-FLUDARABINA</a:t>
                </a:r>
              </a:p>
            </p:txBody>
          </p:sp>
          <p:sp>
            <p:nvSpPr>
              <p:cNvPr id="53" name="39 Rectángulo">
                <a:extLst>
                  <a:ext uri="{FF2B5EF4-FFF2-40B4-BE49-F238E27FC236}">
                    <a16:creationId xmlns:a16="http://schemas.microsoft.com/office/drawing/2014/main" xmlns="" id="{2A67D2FE-A7E8-644B-A630-F27206E549CF}"/>
                  </a:ext>
                </a:extLst>
              </p:cNvPr>
              <p:cNvSpPr/>
              <p:nvPr/>
            </p:nvSpPr>
            <p:spPr>
              <a:xfrm>
                <a:off x="3798553" y="2615075"/>
                <a:ext cx="1676451" cy="588840"/>
              </a:xfrm>
              <a:prstGeom prst="rect">
                <a:avLst/>
              </a:prstGeom>
              <a:solidFill>
                <a:schemeClr val="bg1">
                  <a:lumMod val="50000"/>
                  <a:alpha val="13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54" name="40 Rectángulo">
                <a:extLst>
                  <a:ext uri="{FF2B5EF4-FFF2-40B4-BE49-F238E27FC236}">
                    <a16:creationId xmlns:a16="http://schemas.microsoft.com/office/drawing/2014/main" xmlns="" id="{EA9DEF43-BFD4-C14E-B175-9612290B8224}"/>
                  </a:ext>
                </a:extLst>
              </p:cNvPr>
              <p:cNvSpPr/>
              <p:nvPr/>
            </p:nvSpPr>
            <p:spPr>
              <a:xfrm>
                <a:off x="5521973" y="2615075"/>
                <a:ext cx="3292842" cy="588840"/>
              </a:xfrm>
              <a:prstGeom prst="rect">
                <a:avLst/>
              </a:prstGeom>
              <a:solidFill>
                <a:schemeClr val="bg1">
                  <a:lumMod val="50000"/>
                  <a:alpha val="13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55" name="41 CuadroTexto">
                <a:extLst>
                  <a:ext uri="{FF2B5EF4-FFF2-40B4-BE49-F238E27FC236}">
                    <a16:creationId xmlns:a16="http://schemas.microsoft.com/office/drawing/2014/main" xmlns="" id="{74A37650-9EF5-B546-879C-ED3CF6AC4236}"/>
                  </a:ext>
                </a:extLst>
              </p:cNvPr>
              <p:cNvSpPr txBox="1"/>
              <p:nvPr/>
            </p:nvSpPr>
            <p:spPr>
              <a:xfrm>
                <a:off x="3943913" y="2782171"/>
                <a:ext cx="1385730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3-RITUXIMAB</a:t>
                </a:r>
              </a:p>
            </p:txBody>
          </p:sp>
          <p:sp>
            <p:nvSpPr>
              <p:cNvPr id="56" name="42 CuadroTexto">
                <a:extLst>
                  <a:ext uri="{FF2B5EF4-FFF2-40B4-BE49-F238E27FC236}">
                    <a16:creationId xmlns:a16="http://schemas.microsoft.com/office/drawing/2014/main" xmlns="" id="{18D68516-6C76-304F-BB3F-73845B6A4753}"/>
                  </a:ext>
                </a:extLst>
              </p:cNvPr>
              <p:cNvSpPr txBox="1"/>
              <p:nvPr/>
            </p:nvSpPr>
            <p:spPr>
              <a:xfrm>
                <a:off x="3943913" y="2075587"/>
                <a:ext cx="1702550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2-CICLOFOSFAMIDA</a:t>
                </a:r>
              </a:p>
            </p:txBody>
          </p:sp>
          <p:sp>
            <p:nvSpPr>
              <p:cNvPr id="57" name="43 CuadroTexto">
                <a:extLst>
                  <a:ext uri="{FF2B5EF4-FFF2-40B4-BE49-F238E27FC236}">
                    <a16:creationId xmlns:a16="http://schemas.microsoft.com/office/drawing/2014/main" xmlns="" id="{22A740FC-F2B3-674F-9340-200906BCEBF2}"/>
                  </a:ext>
                </a:extLst>
              </p:cNvPr>
              <p:cNvSpPr txBox="1"/>
              <p:nvPr/>
            </p:nvSpPr>
            <p:spPr>
              <a:xfrm>
                <a:off x="5545311" y="1299053"/>
                <a:ext cx="2626011" cy="502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25-30mg/m2/d i/v por 3 días</a:t>
                </a:r>
              </a:p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40mg/m2/d v/o por 3 días</a:t>
                </a:r>
              </a:p>
            </p:txBody>
          </p:sp>
          <p:sp>
            <p:nvSpPr>
              <p:cNvPr id="58" name="44 CuadroTexto">
                <a:extLst>
                  <a:ext uri="{FF2B5EF4-FFF2-40B4-BE49-F238E27FC236}">
                    <a16:creationId xmlns:a16="http://schemas.microsoft.com/office/drawing/2014/main" xmlns="" id="{B03538C2-04B7-BB48-B20F-87F0E77F5F2F}"/>
                  </a:ext>
                </a:extLst>
              </p:cNvPr>
              <p:cNvSpPr txBox="1"/>
              <p:nvPr/>
            </p:nvSpPr>
            <p:spPr>
              <a:xfrm>
                <a:off x="5545311" y="2084021"/>
                <a:ext cx="262601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250-300mg/m2/d v/o por 3 días</a:t>
                </a:r>
              </a:p>
            </p:txBody>
          </p:sp>
          <p:sp>
            <p:nvSpPr>
              <p:cNvPr id="59" name="45 CuadroTexto">
                <a:extLst>
                  <a:ext uri="{FF2B5EF4-FFF2-40B4-BE49-F238E27FC236}">
                    <a16:creationId xmlns:a16="http://schemas.microsoft.com/office/drawing/2014/main" xmlns="" id="{AD75AC94-4217-3647-A040-95F53A7D0BDD}"/>
                  </a:ext>
                </a:extLst>
              </p:cNvPr>
              <p:cNvSpPr txBox="1"/>
              <p:nvPr/>
            </p:nvSpPr>
            <p:spPr>
              <a:xfrm>
                <a:off x="5545311" y="2650375"/>
                <a:ext cx="2626011" cy="502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375mg/m2 en 1era dosis</a:t>
                </a:r>
              </a:p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500mg/m2 en siguientes</a:t>
                </a:r>
              </a:p>
            </p:txBody>
          </p:sp>
          <p:sp>
            <p:nvSpPr>
              <p:cNvPr id="60" name="47 Rectángulo">
                <a:extLst>
                  <a:ext uri="{FF2B5EF4-FFF2-40B4-BE49-F238E27FC236}">
                    <a16:creationId xmlns:a16="http://schemas.microsoft.com/office/drawing/2014/main" xmlns="" id="{194E9EE2-0A4F-F341-BF6D-0CF9E78916BE}"/>
                  </a:ext>
                </a:extLst>
              </p:cNvPr>
              <p:cNvSpPr/>
              <p:nvPr/>
            </p:nvSpPr>
            <p:spPr>
              <a:xfrm>
                <a:off x="3798553" y="3272208"/>
                <a:ext cx="1676451" cy="588840"/>
              </a:xfrm>
              <a:prstGeom prst="rect">
                <a:avLst/>
              </a:prstGeom>
              <a:solidFill>
                <a:schemeClr val="bg2">
                  <a:lumMod val="50000"/>
                  <a:alpha val="36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61" name="48 Rectángulo">
                <a:extLst>
                  <a:ext uri="{FF2B5EF4-FFF2-40B4-BE49-F238E27FC236}">
                    <a16:creationId xmlns:a16="http://schemas.microsoft.com/office/drawing/2014/main" xmlns="" id="{98246C30-5789-2D4F-894B-025B812D3079}"/>
                  </a:ext>
                </a:extLst>
              </p:cNvPr>
              <p:cNvSpPr/>
              <p:nvPr/>
            </p:nvSpPr>
            <p:spPr>
              <a:xfrm>
                <a:off x="5521973" y="3272208"/>
                <a:ext cx="3292842" cy="588840"/>
              </a:xfrm>
              <a:prstGeom prst="rect">
                <a:avLst/>
              </a:prstGeom>
              <a:solidFill>
                <a:schemeClr val="bg2">
                  <a:lumMod val="50000"/>
                  <a:alpha val="31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62" name="49 Rectángulo">
                <a:extLst>
                  <a:ext uri="{FF2B5EF4-FFF2-40B4-BE49-F238E27FC236}">
                    <a16:creationId xmlns:a16="http://schemas.microsoft.com/office/drawing/2014/main" xmlns="" id="{352B3C85-EFEA-7445-BAFA-125A19B8EDB9}"/>
                  </a:ext>
                </a:extLst>
              </p:cNvPr>
              <p:cNvSpPr/>
              <p:nvPr/>
            </p:nvSpPr>
            <p:spPr>
              <a:xfrm>
                <a:off x="3798553" y="3910273"/>
                <a:ext cx="1676451" cy="670855"/>
              </a:xfrm>
              <a:prstGeom prst="rect">
                <a:avLst/>
              </a:prstGeom>
              <a:solidFill>
                <a:schemeClr val="bg2">
                  <a:lumMod val="25000"/>
                  <a:alpha val="3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63" name="50 Rectángulo">
                <a:extLst>
                  <a:ext uri="{FF2B5EF4-FFF2-40B4-BE49-F238E27FC236}">
                    <a16:creationId xmlns:a16="http://schemas.microsoft.com/office/drawing/2014/main" xmlns="" id="{4B4C6176-3CE6-A743-A763-D7789BD385B9}"/>
                  </a:ext>
                </a:extLst>
              </p:cNvPr>
              <p:cNvSpPr/>
              <p:nvPr/>
            </p:nvSpPr>
            <p:spPr>
              <a:xfrm>
                <a:off x="5521973" y="3910273"/>
                <a:ext cx="3292842" cy="670855"/>
              </a:xfrm>
              <a:prstGeom prst="rect">
                <a:avLst/>
              </a:prstGeom>
              <a:solidFill>
                <a:schemeClr val="bg2">
                  <a:lumMod val="25000"/>
                  <a:alpha val="3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64" name="51 CuadroTexto">
                <a:extLst>
                  <a:ext uri="{FF2B5EF4-FFF2-40B4-BE49-F238E27FC236}">
                    <a16:creationId xmlns:a16="http://schemas.microsoft.com/office/drawing/2014/main" xmlns="" id="{6EB79EE1-A860-574B-9157-C3CC7137E984}"/>
                  </a:ext>
                </a:extLst>
              </p:cNvPr>
              <p:cNvSpPr txBox="1"/>
              <p:nvPr/>
            </p:nvSpPr>
            <p:spPr>
              <a:xfrm>
                <a:off x="3943912" y="3409255"/>
                <a:ext cx="153109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1-BENDAMUSTINA</a:t>
                </a:r>
              </a:p>
            </p:txBody>
          </p:sp>
          <p:sp>
            <p:nvSpPr>
              <p:cNvPr id="65" name="56 CuadroTexto">
                <a:extLst>
                  <a:ext uri="{FF2B5EF4-FFF2-40B4-BE49-F238E27FC236}">
                    <a16:creationId xmlns:a16="http://schemas.microsoft.com/office/drawing/2014/main" xmlns="" id="{F65872EE-A94E-9F4D-87FC-DF12A91A197B}"/>
                  </a:ext>
                </a:extLst>
              </p:cNvPr>
              <p:cNvSpPr txBox="1"/>
              <p:nvPr/>
            </p:nvSpPr>
            <p:spPr>
              <a:xfrm>
                <a:off x="3943913" y="4091811"/>
                <a:ext cx="1702550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2-RITUXIMAB</a:t>
                </a:r>
              </a:p>
            </p:txBody>
          </p:sp>
          <p:sp>
            <p:nvSpPr>
              <p:cNvPr id="66" name="57 CuadroTexto">
                <a:extLst>
                  <a:ext uri="{FF2B5EF4-FFF2-40B4-BE49-F238E27FC236}">
                    <a16:creationId xmlns:a16="http://schemas.microsoft.com/office/drawing/2014/main" xmlns="" id="{44F12902-282B-364C-AADE-6C56BD618090}"/>
                  </a:ext>
                </a:extLst>
              </p:cNvPr>
              <p:cNvSpPr txBox="1"/>
              <p:nvPr/>
            </p:nvSpPr>
            <p:spPr>
              <a:xfrm>
                <a:off x="5545311" y="3423047"/>
                <a:ext cx="262601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70-90 mg/m2/d por 2 días</a:t>
                </a:r>
              </a:p>
            </p:txBody>
          </p:sp>
          <p:sp>
            <p:nvSpPr>
              <p:cNvPr id="67" name="58 CuadroTexto">
                <a:extLst>
                  <a:ext uri="{FF2B5EF4-FFF2-40B4-BE49-F238E27FC236}">
                    <a16:creationId xmlns:a16="http://schemas.microsoft.com/office/drawing/2014/main" xmlns="" id="{AF6F1A69-F2C2-D24D-8F93-E8DCC9C838C0}"/>
                  </a:ext>
                </a:extLst>
              </p:cNvPr>
              <p:cNvSpPr txBox="1"/>
              <p:nvPr/>
            </p:nvSpPr>
            <p:spPr>
              <a:xfrm>
                <a:off x="5545311" y="3993642"/>
                <a:ext cx="2626011" cy="502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375mg/m2 en 1era dosis</a:t>
                </a:r>
              </a:p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500mg/m2 en siguientes</a:t>
                </a:r>
              </a:p>
            </p:txBody>
          </p:sp>
          <p:sp>
            <p:nvSpPr>
              <p:cNvPr id="68" name="61 Rectángulo">
                <a:extLst>
                  <a:ext uri="{FF2B5EF4-FFF2-40B4-BE49-F238E27FC236}">
                    <a16:creationId xmlns:a16="http://schemas.microsoft.com/office/drawing/2014/main" xmlns="" id="{9BE4CE94-29CB-AD4B-AB51-6D90F1061529}"/>
                  </a:ext>
                </a:extLst>
              </p:cNvPr>
              <p:cNvSpPr/>
              <p:nvPr/>
            </p:nvSpPr>
            <p:spPr>
              <a:xfrm>
                <a:off x="3798553" y="4640359"/>
                <a:ext cx="1676451" cy="588840"/>
              </a:xfrm>
              <a:prstGeom prst="rect">
                <a:avLst/>
              </a:prstGeom>
              <a:solidFill>
                <a:schemeClr val="bg2">
                  <a:lumMod val="25000"/>
                  <a:alpha val="52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69" name="62 Rectángulo">
                <a:extLst>
                  <a:ext uri="{FF2B5EF4-FFF2-40B4-BE49-F238E27FC236}">
                    <a16:creationId xmlns:a16="http://schemas.microsoft.com/office/drawing/2014/main" xmlns="" id="{C1180513-C3C8-1B41-85EE-2261CB963C5C}"/>
                  </a:ext>
                </a:extLst>
              </p:cNvPr>
              <p:cNvSpPr/>
              <p:nvPr/>
            </p:nvSpPr>
            <p:spPr>
              <a:xfrm>
                <a:off x="5521973" y="4640359"/>
                <a:ext cx="3292842" cy="588840"/>
              </a:xfrm>
              <a:prstGeom prst="rect">
                <a:avLst/>
              </a:prstGeom>
              <a:solidFill>
                <a:schemeClr val="bg2">
                  <a:lumMod val="25000"/>
                  <a:alpha val="42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70" name="63 Rectángulo">
                <a:extLst>
                  <a:ext uri="{FF2B5EF4-FFF2-40B4-BE49-F238E27FC236}">
                    <a16:creationId xmlns:a16="http://schemas.microsoft.com/office/drawing/2014/main" xmlns="" id="{F6AD40C5-547F-714E-AE70-8A54EB276CC9}"/>
                  </a:ext>
                </a:extLst>
              </p:cNvPr>
              <p:cNvSpPr/>
              <p:nvPr/>
            </p:nvSpPr>
            <p:spPr>
              <a:xfrm>
                <a:off x="3798553" y="5278424"/>
                <a:ext cx="1676451" cy="670855"/>
              </a:xfrm>
              <a:prstGeom prst="rect">
                <a:avLst/>
              </a:prstGeom>
              <a:solidFill>
                <a:schemeClr val="bg2">
                  <a:lumMod val="25000"/>
                  <a:alpha val="52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71" name="64 Rectángulo">
                <a:extLst>
                  <a:ext uri="{FF2B5EF4-FFF2-40B4-BE49-F238E27FC236}">
                    <a16:creationId xmlns:a16="http://schemas.microsoft.com/office/drawing/2014/main" xmlns="" id="{908FAF76-C223-8E42-A1DC-29D2C0865BE3}"/>
                  </a:ext>
                </a:extLst>
              </p:cNvPr>
              <p:cNvSpPr/>
              <p:nvPr/>
            </p:nvSpPr>
            <p:spPr>
              <a:xfrm>
                <a:off x="5521973" y="5278424"/>
                <a:ext cx="3292842" cy="670855"/>
              </a:xfrm>
              <a:prstGeom prst="rect">
                <a:avLst/>
              </a:prstGeom>
              <a:solidFill>
                <a:schemeClr val="bg2">
                  <a:lumMod val="25000"/>
                  <a:alpha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72" name="65 CuadroTexto">
                <a:extLst>
                  <a:ext uri="{FF2B5EF4-FFF2-40B4-BE49-F238E27FC236}">
                    <a16:creationId xmlns:a16="http://schemas.microsoft.com/office/drawing/2014/main" xmlns="" id="{9D4F7A7E-506A-BD46-BFFF-F79CF4A1E6A6}"/>
                  </a:ext>
                </a:extLst>
              </p:cNvPr>
              <p:cNvSpPr txBox="1"/>
              <p:nvPr/>
            </p:nvSpPr>
            <p:spPr>
              <a:xfrm>
                <a:off x="3943912" y="4777406"/>
                <a:ext cx="1288251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1-CLORAMBUCIL</a:t>
                </a:r>
              </a:p>
            </p:txBody>
          </p:sp>
          <p:sp>
            <p:nvSpPr>
              <p:cNvPr id="73" name="67 CuadroTexto">
                <a:extLst>
                  <a:ext uri="{FF2B5EF4-FFF2-40B4-BE49-F238E27FC236}">
                    <a16:creationId xmlns:a16="http://schemas.microsoft.com/office/drawing/2014/main" xmlns="" id="{C87455AD-8932-6945-B4ED-09D8AE79131F}"/>
                  </a:ext>
                </a:extLst>
              </p:cNvPr>
              <p:cNvSpPr txBox="1"/>
              <p:nvPr/>
            </p:nvSpPr>
            <p:spPr>
              <a:xfrm>
                <a:off x="3943913" y="5459962"/>
                <a:ext cx="1702550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5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ES_tradnl" sz="1200" dirty="0">
                    <a:solidFill>
                      <a:schemeClr val="tx1"/>
                    </a:solidFill>
                    <a:latin typeface="+mn-lt"/>
                  </a:rPr>
                  <a:t>2-RITUXIMAB</a:t>
                </a:r>
              </a:p>
            </p:txBody>
          </p:sp>
          <p:sp>
            <p:nvSpPr>
              <p:cNvPr id="74" name="68 CuadroTexto">
                <a:extLst>
                  <a:ext uri="{FF2B5EF4-FFF2-40B4-BE49-F238E27FC236}">
                    <a16:creationId xmlns:a16="http://schemas.microsoft.com/office/drawing/2014/main" xmlns="" id="{D67F3B5E-4497-6B40-846B-CE60438CE0DA}"/>
                  </a:ext>
                </a:extLst>
              </p:cNvPr>
              <p:cNvSpPr txBox="1"/>
              <p:nvPr/>
            </p:nvSpPr>
            <p:spPr>
              <a:xfrm>
                <a:off x="5545311" y="4791198"/>
                <a:ext cx="3197496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Sugerido 0,5mg/kg día1 y día15 (varios planes</a:t>
                </a:r>
                <a:r>
                  <a:rPr lang="es-UY" dirty="0"/>
                  <a:t>)</a:t>
                </a:r>
              </a:p>
            </p:txBody>
          </p:sp>
          <p:sp>
            <p:nvSpPr>
              <p:cNvPr id="75" name="69 CuadroTexto">
                <a:extLst>
                  <a:ext uri="{FF2B5EF4-FFF2-40B4-BE49-F238E27FC236}">
                    <a16:creationId xmlns:a16="http://schemas.microsoft.com/office/drawing/2014/main" xmlns="" id="{A16F0FAC-06B4-6741-9225-1462766C4D16}"/>
                  </a:ext>
                </a:extLst>
              </p:cNvPr>
              <p:cNvSpPr txBox="1"/>
              <p:nvPr/>
            </p:nvSpPr>
            <p:spPr>
              <a:xfrm>
                <a:off x="5545311" y="5361793"/>
                <a:ext cx="2626011" cy="502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UY"/>
                </a:defPPr>
                <a:lvl1pPr fontAlgn="t">
                  <a:lnSpc>
                    <a:spcPts val="16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arlow" panose="00000500000000000000" charset="0"/>
                  </a:defRPr>
                </a:lvl1pPr>
              </a:lstStyle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375mg/m2 en 1era dosis</a:t>
                </a:r>
              </a:p>
              <a:p>
                <a:r>
                  <a:rPr lang="es-UY" dirty="0">
                    <a:solidFill>
                      <a:schemeClr val="tx1"/>
                    </a:solidFill>
                    <a:latin typeface="+mn-lt"/>
                  </a:rPr>
                  <a:t>500mg/m2 en siguientes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4301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 49">
            <a:extLst>
              <a:ext uri="{FF2B5EF4-FFF2-40B4-BE49-F238E27FC236}">
                <a16:creationId xmlns:a16="http://schemas.microsoft.com/office/drawing/2014/main" xmlns="" id="{E95AFDA2-4D4B-3344-867F-54FB28B57190}"/>
              </a:ext>
            </a:extLst>
          </p:cNvPr>
          <p:cNvSpPr/>
          <p:nvPr/>
        </p:nvSpPr>
        <p:spPr>
          <a:xfrm>
            <a:off x="2701821" y="2800802"/>
            <a:ext cx="5505123" cy="1288060"/>
          </a:xfrm>
          <a:prstGeom prst="rect">
            <a:avLst/>
          </a:prstGeom>
          <a:solidFill>
            <a:schemeClr val="tx1">
              <a:lumMod val="50000"/>
              <a:lumOff val="5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B4BB4C21-0333-FF44-A4AF-B4ECD2368CED}"/>
              </a:ext>
            </a:extLst>
          </p:cNvPr>
          <p:cNvGrpSpPr/>
          <p:nvPr/>
        </p:nvGrpSpPr>
        <p:grpSpPr>
          <a:xfrm>
            <a:off x="651481" y="731314"/>
            <a:ext cx="7560840" cy="5373873"/>
            <a:chOff x="1403648" y="908720"/>
            <a:chExt cx="7560840" cy="5373873"/>
          </a:xfrm>
        </p:grpSpPr>
        <p:sp>
          <p:nvSpPr>
            <p:cNvPr id="5" name="16 Rectángulo">
              <a:extLst>
                <a:ext uri="{FF2B5EF4-FFF2-40B4-BE49-F238E27FC236}">
                  <a16:creationId xmlns:a16="http://schemas.microsoft.com/office/drawing/2014/main" xmlns="" id="{170DCA11-9E40-BC48-9D79-F2388D6EA059}"/>
                </a:ext>
              </a:extLst>
            </p:cNvPr>
            <p:cNvSpPr/>
            <p:nvPr/>
          </p:nvSpPr>
          <p:spPr>
            <a:xfrm>
              <a:off x="3438514" y="908720"/>
              <a:ext cx="1439098" cy="588840"/>
            </a:xfrm>
            <a:prstGeom prst="rect">
              <a:avLst/>
            </a:prstGeom>
            <a:solidFill>
              <a:schemeClr val="bg1">
                <a:lumMod val="75000"/>
                <a:alpha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6" name="17 Rectángulo">
              <a:extLst>
                <a:ext uri="{FF2B5EF4-FFF2-40B4-BE49-F238E27FC236}">
                  <a16:creationId xmlns:a16="http://schemas.microsoft.com/office/drawing/2014/main" xmlns="" id="{11E044C2-B969-6B45-B9D5-8A73D900D352}"/>
                </a:ext>
              </a:extLst>
            </p:cNvPr>
            <p:cNvSpPr/>
            <p:nvPr/>
          </p:nvSpPr>
          <p:spPr>
            <a:xfrm>
              <a:off x="4928016" y="908720"/>
              <a:ext cx="4036472" cy="588840"/>
            </a:xfrm>
            <a:prstGeom prst="rect">
              <a:avLst/>
            </a:prstGeom>
            <a:solidFill>
              <a:schemeClr val="bg1">
                <a:lumMod val="65000"/>
                <a:alpha val="26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7" name="24 Rectángulo">
              <a:extLst>
                <a:ext uri="{FF2B5EF4-FFF2-40B4-BE49-F238E27FC236}">
                  <a16:creationId xmlns:a16="http://schemas.microsoft.com/office/drawing/2014/main" xmlns="" id="{6571EE42-385C-8B45-98E2-2EF62D1B3AB4}"/>
                </a:ext>
              </a:extLst>
            </p:cNvPr>
            <p:cNvSpPr/>
            <p:nvPr/>
          </p:nvSpPr>
          <p:spPr>
            <a:xfrm>
              <a:off x="3438514" y="1546785"/>
              <a:ext cx="1439098" cy="670855"/>
            </a:xfrm>
            <a:prstGeom prst="rect">
              <a:avLst/>
            </a:prstGeom>
            <a:solidFill>
              <a:schemeClr val="bg1">
                <a:lumMod val="50000"/>
                <a:alpha val="21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8" name="29 Rectángulo">
              <a:extLst>
                <a:ext uri="{FF2B5EF4-FFF2-40B4-BE49-F238E27FC236}">
                  <a16:creationId xmlns:a16="http://schemas.microsoft.com/office/drawing/2014/main" xmlns="" id="{2E9F14F3-1F4C-734B-8CFE-DA59434FE52B}"/>
                </a:ext>
              </a:extLst>
            </p:cNvPr>
            <p:cNvSpPr/>
            <p:nvPr/>
          </p:nvSpPr>
          <p:spPr>
            <a:xfrm>
              <a:off x="4928016" y="1546785"/>
              <a:ext cx="4036472" cy="670855"/>
            </a:xfrm>
            <a:prstGeom prst="rect">
              <a:avLst/>
            </a:prstGeom>
            <a:solidFill>
              <a:schemeClr val="bg1">
                <a:lumMod val="65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9" name="14 CuadroTexto">
              <a:extLst>
                <a:ext uri="{FF2B5EF4-FFF2-40B4-BE49-F238E27FC236}">
                  <a16:creationId xmlns:a16="http://schemas.microsoft.com/office/drawing/2014/main" xmlns="" id="{405BCAE3-2FE4-714D-A9FF-1F133AD1A69E}"/>
                </a:ext>
              </a:extLst>
            </p:cNvPr>
            <p:cNvSpPr txBox="1"/>
            <p:nvPr/>
          </p:nvSpPr>
          <p:spPr>
            <a:xfrm>
              <a:off x="3442702" y="1044706"/>
              <a:ext cx="1489502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5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ES_tradnl" sz="1200" dirty="0">
                  <a:solidFill>
                    <a:schemeClr val="tx1"/>
                  </a:solidFill>
                  <a:latin typeface="+mn-lt"/>
                </a:rPr>
                <a:t>1- OBINUTUZUMAB</a:t>
              </a:r>
            </a:p>
          </p:txBody>
        </p:sp>
        <p:sp>
          <p:nvSpPr>
            <p:cNvPr id="11" name="40 Rectángulo">
              <a:extLst>
                <a:ext uri="{FF2B5EF4-FFF2-40B4-BE49-F238E27FC236}">
                  <a16:creationId xmlns:a16="http://schemas.microsoft.com/office/drawing/2014/main" xmlns="" id="{3DE5C30B-A574-EB4F-86F3-A687D8B9CAD8}"/>
                </a:ext>
              </a:extLst>
            </p:cNvPr>
            <p:cNvSpPr/>
            <p:nvPr/>
          </p:nvSpPr>
          <p:spPr>
            <a:xfrm>
              <a:off x="3453988" y="2278697"/>
              <a:ext cx="5505123" cy="588840"/>
            </a:xfrm>
            <a:prstGeom prst="rect">
              <a:avLst/>
            </a:prstGeom>
            <a:solidFill>
              <a:schemeClr val="bg1">
                <a:lumMod val="50000"/>
                <a:alpha val="3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3" name="42 CuadroTexto">
              <a:extLst>
                <a:ext uri="{FF2B5EF4-FFF2-40B4-BE49-F238E27FC236}">
                  <a16:creationId xmlns:a16="http://schemas.microsoft.com/office/drawing/2014/main" xmlns="" id="{BECE32AD-8F6B-CE45-B423-F149BEDCC6B4}"/>
                </a:ext>
              </a:extLst>
            </p:cNvPr>
            <p:cNvSpPr txBox="1"/>
            <p:nvPr/>
          </p:nvSpPr>
          <p:spPr>
            <a:xfrm>
              <a:off x="3491881" y="1728323"/>
              <a:ext cx="128825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5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ES_tradnl" sz="1200" dirty="0">
                  <a:solidFill>
                    <a:schemeClr val="tx1"/>
                  </a:solidFill>
                  <a:latin typeface="+mn-lt"/>
                </a:rPr>
                <a:t>2-CLORAMBUCIL</a:t>
              </a:r>
            </a:p>
          </p:txBody>
        </p:sp>
        <p:sp>
          <p:nvSpPr>
            <p:cNvPr id="14" name="43 CuadroTexto">
              <a:extLst>
                <a:ext uri="{FF2B5EF4-FFF2-40B4-BE49-F238E27FC236}">
                  <a16:creationId xmlns:a16="http://schemas.microsoft.com/office/drawing/2014/main" xmlns="" id="{EE317A24-795E-A449-ABC0-916842A0E37C}"/>
                </a:ext>
              </a:extLst>
            </p:cNvPr>
            <p:cNvSpPr txBox="1"/>
            <p:nvPr/>
          </p:nvSpPr>
          <p:spPr>
            <a:xfrm>
              <a:off x="5185271" y="951789"/>
              <a:ext cx="2626011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UY" dirty="0">
                  <a:solidFill>
                    <a:schemeClr val="tx1"/>
                  </a:solidFill>
                  <a:latin typeface="+mn-lt"/>
                </a:rPr>
                <a:t>1000mg d1,d8,d15 1erciclo</a:t>
              </a:r>
            </a:p>
            <a:p>
              <a:r>
                <a:rPr lang="es-UY" dirty="0">
                  <a:solidFill>
                    <a:schemeClr val="tx1"/>
                  </a:solidFill>
                  <a:latin typeface="+mn-lt"/>
                </a:rPr>
                <a:t>1000mg d1 ciclos 2 al 6.</a:t>
              </a:r>
            </a:p>
          </p:txBody>
        </p:sp>
        <p:sp>
          <p:nvSpPr>
            <p:cNvPr id="15" name="45 CuadroTexto">
              <a:extLst>
                <a:ext uri="{FF2B5EF4-FFF2-40B4-BE49-F238E27FC236}">
                  <a16:creationId xmlns:a16="http://schemas.microsoft.com/office/drawing/2014/main" xmlns="" id="{3C294886-9F81-954B-AF1F-32E8A2A02C5B}"/>
                </a:ext>
              </a:extLst>
            </p:cNvPr>
            <p:cNvSpPr txBox="1"/>
            <p:nvPr/>
          </p:nvSpPr>
          <p:spPr>
            <a:xfrm>
              <a:off x="5436096" y="2417497"/>
              <a:ext cx="2626011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UY" dirty="0">
                  <a:solidFill>
                    <a:schemeClr val="tx1"/>
                  </a:solidFill>
                  <a:latin typeface="+mn-lt"/>
                </a:rPr>
                <a:t>420 mg/día</a:t>
              </a:r>
            </a:p>
          </p:txBody>
        </p:sp>
        <p:sp>
          <p:nvSpPr>
            <p:cNvPr id="19" name="53 CuadroTexto">
              <a:extLst>
                <a:ext uri="{FF2B5EF4-FFF2-40B4-BE49-F238E27FC236}">
                  <a16:creationId xmlns:a16="http://schemas.microsoft.com/office/drawing/2014/main" xmlns="" id="{DEAD0DBF-58D3-0A4A-88EF-048A44C0EAA3}"/>
                </a:ext>
              </a:extLst>
            </p:cNvPr>
            <p:cNvSpPr txBox="1"/>
            <p:nvPr/>
          </p:nvSpPr>
          <p:spPr>
            <a:xfrm>
              <a:off x="5185271" y="1625730"/>
              <a:ext cx="2626011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UY" dirty="0">
                  <a:solidFill>
                    <a:schemeClr val="tx1"/>
                  </a:solidFill>
                  <a:latin typeface="+mn-lt"/>
                </a:rPr>
                <a:t>Sugerido 0,5mg/kg día1 y día15 (varios planes</a:t>
              </a:r>
              <a:r>
                <a:rPr lang="es-UY" dirty="0">
                  <a:latin typeface="+mn-lt"/>
                </a:rPr>
                <a:t>)</a:t>
              </a:r>
            </a:p>
          </p:txBody>
        </p:sp>
        <p:sp>
          <p:nvSpPr>
            <p:cNvPr id="20" name="59 CuadroTexto">
              <a:extLst>
                <a:ext uri="{FF2B5EF4-FFF2-40B4-BE49-F238E27FC236}">
                  <a16:creationId xmlns:a16="http://schemas.microsoft.com/office/drawing/2014/main" xmlns="" id="{31FBA990-DF63-6A4C-A552-A4A90B8A57D1}"/>
                </a:ext>
              </a:extLst>
            </p:cNvPr>
            <p:cNvSpPr txBox="1"/>
            <p:nvPr/>
          </p:nvSpPr>
          <p:spPr>
            <a:xfrm>
              <a:off x="4176773" y="2890458"/>
              <a:ext cx="40595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UY" sz="1100" dirty="0">
                  <a:solidFill>
                    <a:schemeClr val="tx1"/>
                  </a:solidFill>
                  <a:latin typeface="+mn-lt"/>
                </a:rPr>
                <a:t>Semana 1: 2 comprimidos de 10 mg cada uno por día, por 7 días.</a:t>
              </a:r>
            </a:p>
            <a:p>
              <a:r>
                <a:rPr lang="es-UY" sz="1100" dirty="0">
                  <a:solidFill>
                    <a:schemeClr val="tx1"/>
                  </a:solidFill>
                  <a:latin typeface="+mn-lt"/>
                </a:rPr>
                <a:t>Semana 2: 1 comprimido de 50 mg por día por 7 días.</a:t>
              </a:r>
            </a:p>
            <a:p>
              <a:r>
                <a:rPr lang="es-UY" sz="1100" dirty="0">
                  <a:solidFill>
                    <a:schemeClr val="tx1"/>
                  </a:solidFill>
                  <a:latin typeface="+mn-lt"/>
                </a:rPr>
                <a:t>Semana 3: 1 comprimido de 100 mg por día por 7 días.</a:t>
              </a:r>
            </a:p>
            <a:p>
              <a:r>
                <a:rPr lang="es-UY" sz="1100" dirty="0">
                  <a:solidFill>
                    <a:schemeClr val="tx1"/>
                  </a:solidFill>
                  <a:latin typeface="+mn-lt"/>
                </a:rPr>
                <a:t>Semana 4: 2 comprimidos de 100 mg por día por 7 días</a:t>
              </a:r>
            </a:p>
            <a:p>
              <a:r>
                <a:rPr lang="es-UY" sz="1100" dirty="0">
                  <a:solidFill>
                    <a:schemeClr val="tx1"/>
                  </a:solidFill>
                  <a:latin typeface="+mn-lt"/>
                </a:rPr>
                <a:t>Semana 5 y continuar sin interrupción: 4 comprimidos de 100 mg por día.</a:t>
              </a:r>
            </a:p>
          </p:txBody>
        </p:sp>
        <p:sp>
          <p:nvSpPr>
            <p:cNvPr id="32" name="86 Rectángulo">
              <a:extLst>
                <a:ext uri="{FF2B5EF4-FFF2-40B4-BE49-F238E27FC236}">
                  <a16:creationId xmlns:a16="http://schemas.microsoft.com/office/drawing/2014/main" xmlns="" id="{C4C81CF2-EF21-1543-8EE4-30623694E119}"/>
                </a:ext>
              </a:extLst>
            </p:cNvPr>
            <p:cNvSpPr/>
            <p:nvPr/>
          </p:nvSpPr>
          <p:spPr>
            <a:xfrm>
              <a:off x="3456695" y="5232741"/>
              <a:ext cx="1848055" cy="504056"/>
            </a:xfrm>
            <a:prstGeom prst="rect">
              <a:avLst/>
            </a:prstGeom>
            <a:solidFill>
              <a:schemeClr val="bg1">
                <a:lumMod val="50000"/>
                <a:alpha val="28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33" name="87 Rectángulo">
              <a:extLst>
                <a:ext uri="{FF2B5EF4-FFF2-40B4-BE49-F238E27FC236}">
                  <a16:creationId xmlns:a16="http://schemas.microsoft.com/office/drawing/2014/main" xmlns="" id="{BD4A16EF-F46F-1845-B053-464D4A8F16B2}"/>
                </a:ext>
              </a:extLst>
            </p:cNvPr>
            <p:cNvSpPr/>
            <p:nvPr/>
          </p:nvSpPr>
          <p:spPr>
            <a:xfrm>
              <a:off x="5353201" y="5249122"/>
              <a:ext cx="3605911" cy="504056"/>
            </a:xfrm>
            <a:prstGeom prst="rect">
              <a:avLst/>
            </a:pr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34" name="88 CuadroTexto">
              <a:extLst>
                <a:ext uri="{FF2B5EF4-FFF2-40B4-BE49-F238E27FC236}">
                  <a16:creationId xmlns:a16="http://schemas.microsoft.com/office/drawing/2014/main" xmlns="" id="{B713D76C-DF47-EC42-A8C9-1754F0748EA4}"/>
                </a:ext>
              </a:extLst>
            </p:cNvPr>
            <p:cNvSpPr txBox="1"/>
            <p:nvPr/>
          </p:nvSpPr>
          <p:spPr>
            <a:xfrm>
              <a:off x="3462547" y="5301913"/>
              <a:ext cx="1860462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5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ES_tradnl" sz="1200" dirty="0">
                  <a:solidFill>
                    <a:schemeClr val="tx1"/>
                  </a:solidFill>
                  <a:latin typeface="+mn-lt"/>
                </a:rPr>
                <a:t>1-METILPREDNISOLONA</a:t>
              </a:r>
            </a:p>
            <a:p>
              <a:endParaRPr lang="es-ES_tradnl" sz="1200" dirty="0"/>
            </a:p>
          </p:txBody>
        </p:sp>
        <p:sp>
          <p:nvSpPr>
            <p:cNvPr id="35" name="89 CuadroTexto">
              <a:extLst>
                <a:ext uri="{FF2B5EF4-FFF2-40B4-BE49-F238E27FC236}">
                  <a16:creationId xmlns:a16="http://schemas.microsoft.com/office/drawing/2014/main" xmlns="" id="{22AC01F2-67CA-0A44-961E-8027A0558C84}"/>
                </a:ext>
              </a:extLst>
            </p:cNvPr>
            <p:cNvSpPr txBox="1"/>
            <p:nvPr/>
          </p:nvSpPr>
          <p:spPr>
            <a:xfrm>
              <a:off x="5503634" y="5324037"/>
              <a:ext cx="2626011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UY"/>
              </a:defPPr>
              <a:lvl1pPr fontAlgn="t">
                <a:lnSpc>
                  <a:spcPts val="1600"/>
                </a:lnSpc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Barlow" panose="00000500000000000000" charset="0"/>
                </a:defRPr>
              </a:lvl1pPr>
            </a:lstStyle>
            <a:p>
              <a:r>
                <a:rPr lang="es-UY" sz="1400" dirty="0">
                  <a:solidFill>
                    <a:schemeClr val="tx1"/>
                  </a:solidFill>
                  <a:latin typeface="+mn-lt"/>
                </a:rPr>
                <a:t>1g/m2/día por 3 días</a:t>
              </a:r>
            </a:p>
          </p:txBody>
        </p:sp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xmlns="" id="{3FAB7514-BB2B-0349-9CEE-C13E0310B6FA}"/>
                </a:ext>
              </a:extLst>
            </p:cNvPr>
            <p:cNvGrpSpPr/>
            <p:nvPr/>
          </p:nvGrpSpPr>
          <p:grpSpPr>
            <a:xfrm>
              <a:off x="1403648" y="908721"/>
              <a:ext cx="1988112" cy="5373872"/>
              <a:chOff x="1403648" y="908721"/>
              <a:chExt cx="1988112" cy="5373872"/>
            </a:xfrm>
          </p:grpSpPr>
          <p:sp>
            <p:nvSpPr>
              <p:cNvPr id="37" name="13 Rectángulo">
                <a:extLst>
                  <a:ext uri="{FF2B5EF4-FFF2-40B4-BE49-F238E27FC236}">
                    <a16:creationId xmlns:a16="http://schemas.microsoft.com/office/drawing/2014/main" xmlns="" id="{31735219-AE44-9B42-AA0D-C04CCB67888F}"/>
                  </a:ext>
                </a:extLst>
              </p:cNvPr>
              <p:cNvSpPr/>
              <p:nvPr/>
            </p:nvSpPr>
            <p:spPr>
              <a:xfrm>
                <a:off x="1403648" y="908721"/>
                <a:ext cx="1988112" cy="130892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38" name="37 CuadroTexto">
                <a:extLst>
                  <a:ext uri="{FF2B5EF4-FFF2-40B4-BE49-F238E27FC236}">
                    <a16:creationId xmlns:a16="http://schemas.microsoft.com/office/drawing/2014/main" xmlns="" id="{87065155-64E0-3847-B0F3-852060C9415E}"/>
                  </a:ext>
                </a:extLst>
              </p:cNvPr>
              <p:cNvSpPr txBox="1"/>
              <p:nvPr/>
            </p:nvSpPr>
            <p:spPr>
              <a:xfrm>
                <a:off x="2051720" y="1281536"/>
                <a:ext cx="830677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Ob-Cl</a:t>
                </a:r>
              </a:p>
            </p:txBody>
          </p:sp>
          <p:sp>
            <p:nvSpPr>
              <p:cNvPr id="39" name="46 Rectángulo">
                <a:extLst>
                  <a:ext uri="{FF2B5EF4-FFF2-40B4-BE49-F238E27FC236}">
                    <a16:creationId xmlns:a16="http://schemas.microsoft.com/office/drawing/2014/main" xmlns="" id="{7C5B4ACA-6364-CF4D-BF38-D4C3442A0EFE}"/>
                  </a:ext>
                </a:extLst>
              </p:cNvPr>
              <p:cNvSpPr/>
              <p:nvPr/>
            </p:nvSpPr>
            <p:spPr>
              <a:xfrm>
                <a:off x="1403648" y="2939737"/>
                <a:ext cx="1988112" cy="130892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40" name="52 CuadroTexto">
                <a:extLst>
                  <a:ext uri="{FF2B5EF4-FFF2-40B4-BE49-F238E27FC236}">
                    <a16:creationId xmlns:a16="http://schemas.microsoft.com/office/drawing/2014/main" xmlns="" id="{A929E4EE-4FBE-A946-81BD-A77D0AC0989A}"/>
                  </a:ext>
                </a:extLst>
              </p:cNvPr>
              <p:cNvSpPr txBox="1"/>
              <p:nvPr/>
            </p:nvSpPr>
            <p:spPr>
              <a:xfrm>
                <a:off x="1532100" y="3308646"/>
                <a:ext cx="1730410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VENETOCLAX</a:t>
                </a:r>
              </a:p>
            </p:txBody>
          </p:sp>
          <p:sp>
            <p:nvSpPr>
              <p:cNvPr id="43" name="54 Rectángulo">
                <a:extLst>
                  <a:ext uri="{FF2B5EF4-FFF2-40B4-BE49-F238E27FC236}">
                    <a16:creationId xmlns:a16="http://schemas.microsoft.com/office/drawing/2014/main" xmlns="" id="{2060D156-E168-4C46-A3B1-D6B64922A3DC}"/>
                  </a:ext>
                </a:extLst>
              </p:cNvPr>
              <p:cNvSpPr/>
              <p:nvPr/>
            </p:nvSpPr>
            <p:spPr>
              <a:xfrm>
                <a:off x="1403648" y="2264975"/>
                <a:ext cx="1988112" cy="60256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44" name="55 CuadroTexto">
                <a:extLst>
                  <a:ext uri="{FF2B5EF4-FFF2-40B4-BE49-F238E27FC236}">
                    <a16:creationId xmlns:a16="http://schemas.microsoft.com/office/drawing/2014/main" xmlns="" id="{281D651B-D45B-C04E-AC3B-0038155289D7}"/>
                  </a:ext>
                </a:extLst>
              </p:cNvPr>
              <p:cNvSpPr txBox="1"/>
              <p:nvPr/>
            </p:nvSpPr>
            <p:spPr>
              <a:xfrm>
                <a:off x="1691680" y="2357673"/>
                <a:ext cx="1396536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IBRUTINIB</a:t>
                </a:r>
              </a:p>
            </p:txBody>
          </p:sp>
          <p:sp>
            <p:nvSpPr>
              <p:cNvPr id="45" name="90 Rectángulo">
                <a:extLst>
                  <a:ext uri="{FF2B5EF4-FFF2-40B4-BE49-F238E27FC236}">
                    <a16:creationId xmlns:a16="http://schemas.microsoft.com/office/drawing/2014/main" xmlns="" id="{16BB1574-B214-2B46-A172-7CD5A7FCC861}"/>
                  </a:ext>
                </a:extLst>
              </p:cNvPr>
              <p:cNvSpPr/>
              <p:nvPr/>
            </p:nvSpPr>
            <p:spPr>
              <a:xfrm>
                <a:off x="1403648" y="5238430"/>
                <a:ext cx="1988112" cy="1044163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  <a:alpha val="57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46" name="91 CuadroTexto">
                <a:extLst>
                  <a:ext uri="{FF2B5EF4-FFF2-40B4-BE49-F238E27FC236}">
                    <a16:creationId xmlns:a16="http://schemas.microsoft.com/office/drawing/2014/main" xmlns="" id="{FCE1C6B4-A89E-E749-AB97-4829C3EF0FC8}"/>
                  </a:ext>
                </a:extLst>
              </p:cNvPr>
              <p:cNvSpPr txBox="1"/>
              <p:nvPr/>
            </p:nvSpPr>
            <p:spPr>
              <a:xfrm>
                <a:off x="1570093" y="5537503"/>
                <a:ext cx="1667124" cy="430887"/>
              </a:xfrm>
              <a:prstGeom prst="rect">
                <a:avLst/>
              </a:prstGeom>
              <a:noFill/>
              <a:effectLst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s-UY" sz="2200" b="1" dirty="0">
                    <a:solidFill>
                      <a:schemeClr val="bg1">
                        <a:lumMod val="95000"/>
                      </a:schemeClr>
                    </a:solidFill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MetilPDN /R</a:t>
                </a:r>
              </a:p>
            </p:txBody>
          </p:sp>
        </p:grpSp>
      </p:grpSp>
      <p:sp>
        <p:nvSpPr>
          <p:cNvPr id="47" name="86 Rectángulo">
            <a:extLst>
              <a:ext uri="{FF2B5EF4-FFF2-40B4-BE49-F238E27FC236}">
                <a16:creationId xmlns:a16="http://schemas.microsoft.com/office/drawing/2014/main" xmlns="" id="{2493F3DB-C2C0-2940-A55E-5E23E2C240FD}"/>
              </a:ext>
            </a:extLst>
          </p:cNvPr>
          <p:cNvSpPr/>
          <p:nvPr/>
        </p:nvSpPr>
        <p:spPr>
          <a:xfrm>
            <a:off x="2697342" y="5592258"/>
            <a:ext cx="1848055" cy="504056"/>
          </a:xfrm>
          <a:prstGeom prst="rect">
            <a:avLst/>
          </a:prstGeom>
          <a:solidFill>
            <a:schemeClr val="bg1">
              <a:lumMod val="50000"/>
              <a:alpha val="28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Y" sz="1300" dirty="0">
                <a:solidFill>
                  <a:schemeClr val="tx1"/>
                </a:solidFill>
              </a:rPr>
              <a:t> 2-RITUXIMAB</a:t>
            </a:r>
          </a:p>
        </p:txBody>
      </p:sp>
      <p:sp>
        <p:nvSpPr>
          <p:cNvPr id="48" name="87 Rectángulo">
            <a:extLst>
              <a:ext uri="{FF2B5EF4-FFF2-40B4-BE49-F238E27FC236}">
                <a16:creationId xmlns:a16="http://schemas.microsoft.com/office/drawing/2014/main" xmlns="" id="{718A28FF-7BD7-FC4D-88EB-DCC15E5C7C71}"/>
              </a:ext>
            </a:extLst>
          </p:cNvPr>
          <p:cNvSpPr/>
          <p:nvPr/>
        </p:nvSpPr>
        <p:spPr>
          <a:xfrm>
            <a:off x="4601033" y="5608302"/>
            <a:ext cx="3605911" cy="504056"/>
          </a:xfrm>
          <a:prstGeom prst="rect">
            <a:avLst/>
          </a:prstGeom>
          <a:solidFill>
            <a:schemeClr val="bg1">
              <a:lumMod val="50000"/>
              <a:alpha val="24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Y" sz="1200" dirty="0">
                <a:solidFill>
                  <a:schemeClr val="tx1"/>
                </a:solidFill>
              </a:rPr>
              <a:t>       </a:t>
            </a:r>
            <a:r>
              <a:rPr lang="es-UY" sz="1400" dirty="0">
                <a:solidFill>
                  <a:schemeClr val="tx1"/>
                </a:solidFill>
              </a:rPr>
              <a:t>375mg/m2 en 1era dosis</a:t>
            </a:r>
          </a:p>
          <a:p>
            <a:r>
              <a:rPr lang="es-UY" sz="1400" dirty="0">
                <a:solidFill>
                  <a:schemeClr val="tx1"/>
                </a:solidFill>
              </a:rPr>
              <a:t>       500mg/m2 en siguientes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xmlns="" id="{D0F7CFB8-B6A3-4D48-8967-842E73551ED3}"/>
              </a:ext>
            </a:extLst>
          </p:cNvPr>
          <p:cNvSpPr txBox="1">
            <a:spLocks/>
          </p:cNvSpPr>
          <p:nvPr/>
        </p:nvSpPr>
        <p:spPr>
          <a:xfrm>
            <a:off x="673253" y="4111166"/>
            <a:ext cx="1966340" cy="897934"/>
          </a:xfrm>
          <a:prstGeom prst="rect">
            <a:avLst/>
          </a:prstGeom>
          <a:solidFill>
            <a:srgbClr val="757575"/>
          </a:solidFill>
          <a:ln w="0" cmpd="sng">
            <a:noFill/>
            <a:prstDash val="solid"/>
          </a:ln>
        </p:spPr>
        <p:txBody>
          <a:bodyPr vert="horz" lIns="0" tIns="340995" rIns="0" bIns="0" rtlCol="0" anchor="t">
            <a:normAutofit/>
          </a:bodyPr>
          <a:lstStyle>
            <a:defPPr>
              <a:defRPr lang="es-U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385"/>
              </a:spcAft>
            </a:pPr>
            <a:r>
              <a:rPr lang="en-US" sz="2150" spc="5" dirty="0">
                <a:solidFill>
                  <a:srgbClr val="F1F1F1"/>
                </a:solidFill>
                <a:latin typeface="Calibri" panose="02020603050405020304" pitchFamily="2"/>
              </a:rPr>
              <a:t> VENETOCLAX+ R </a:t>
            </a:r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xmlns="" id="{824999BA-2CFC-F540-99DE-45134EB380CC}"/>
              </a:ext>
            </a:extLst>
          </p:cNvPr>
          <p:cNvSpPr txBox="1">
            <a:spLocks/>
          </p:cNvSpPr>
          <p:nvPr/>
        </p:nvSpPr>
        <p:spPr>
          <a:xfrm>
            <a:off x="2693994" y="4141562"/>
            <a:ext cx="1863953" cy="852298"/>
          </a:xfrm>
          <a:prstGeom prst="rect">
            <a:avLst/>
          </a:prstGeom>
          <a:solidFill>
            <a:srgbClr val="DCDCDC"/>
          </a:solidFill>
          <a:ln w="0" cmpd="sng">
            <a:noFill/>
            <a:prstDash val="solid"/>
          </a:ln>
        </p:spPr>
        <p:txBody>
          <a:bodyPr vert="horz" lIns="0" tIns="173990" rIns="0" bIns="0" rtlCol="0" anchor="t">
            <a:normAutofit/>
          </a:bodyPr>
          <a:lstStyle>
            <a:defPPr>
              <a:defRPr lang="es-U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>
              <a:lnSpc>
                <a:spcPts val="1400"/>
              </a:lnSpc>
              <a:spcAft>
                <a:spcPts val="1185"/>
              </a:spcAft>
            </a:pPr>
            <a:r>
              <a:rPr lang="en-US" sz="1300" spc="-10" dirty="0">
                <a:solidFill>
                  <a:srgbClr val="000000"/>
                </a:solidFill>
                <a:latin typeface="Calibri" panose="02020603050405020304" pitchFamily="2"/>
              </a:rPr>
              <a:t>  </a:t>
            </a:r>
          </a:p>
        </p:txBody>
      </p:sp>
      <p:sp>
        <p:nvSpPr>
          <p:cNvPr id="41" name="Text Placeholder 7">
            <a:extLst>
              <a:ext uri="{FF2B5EF4-FFF2-40B4-BE49-F238E27FC236}">
                <a16:creationId xmlns:a16="http://schemas.microsoft.com/office/drawing/2014/main" xmlns="" id="{2A7E4605-3DE2-C64F-A802-630C30A0DEE8}"/>
              </a:ext>
            </a:extLst>
          </p:cNvPr>
          <p:cNvSpPr txBox="1">
            <a:spLocks/>
          </p:cNvSpPr>
          <p:nvPr/>
        </p:nvSpPr>
        <p:spPr>
          <a:xfrm>
            <a:off x="4597108" y="4126322"/>
            <a:ext cx="3642361" cy="891255"/>
          </a:xfrm>
          <a:prstGeom prst="rect">
            <a:avLst/>
          </a:prstGeom>
          <a:solidFill>
            <a:srgbClr val="AEAEAE"/>
          </a:solidFill>
          <a:ln w="0" cmpd="sng">
            <a:noFill/>
            <a:prstDash val="solid"/>
          </a:ln>
        </p:spPr>
        <p:txBody>
          <a:bodyPr vert="horz" lIns="0" tIns="57785" rIns="0" bIns="0" rtlCol="0" anchor="t">
            <a:noAutofit/>
          </a:bodyPr>
          <a:lstStyle>
            <a:defPPr>
              <a:defRPr lang="es-U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0">
              <a:lnSpc>
                <a:spcPts val="1300"/>
              </a:lnSpc>
            </a:pPr>
            <a:r>
              <a:rPr lang="es-UY" sz="1400" spc="-25" dirty="0">
                <a:solidFill>
                  <a:srgbClr val="000000"/>
                </a:solidFill>
                <a:latin typeface="Calibri" panose="02020603050405020304" pitchFamily="2"/>
              </a:rPr>
              <a:t> </a:t>
            </a:r>
            <a:endParaRPr lang="en-US" sz="1400" spc="-25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F0747C2-9F67-6E47-B871-0D1BECF8DCB0}"/>
              </a:ext>
            </a:extLst>
          </p:cNvPr>
          <p:cNvSpPr txBox="1"/>
          <p:nvPr/>
        </p:nvSpPr>
        <p:spPr>
          <a:xfrm>
            <a:off x="2871644" y="4405302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1600" dirty="0"/>
              <a:t>RITUXIMAB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2D09533-C53F-A441-9A87-F7865E260AA6}"/>
              </a:ext>
            </a:extLst>
          </p:cNvPr>
          <p:cNvSpPr txBox="1"/>
          <p:nvPr/>
        </p:nvSpPr>
        <p:spPr>
          <a:xfrm>
            <a:off x="3950284" y="4285408"/>
            <a:ext cx="4093300" cy="592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22960">
              <a:lnSpc>
                <a:spcPts val="1300"/>
              </a:lnSpc>
            </a:pPr>
            <a:r>
              <a:rPr lang="es-UY" sz="1200" spc="-25" dirty="0">
                <a:solidFill>
                  <a:srgbClr val="000000"/>
                </a:solidFill>
                <a:latin typeface="Calibri" panose="02020603050405020304" pitchFamily="2"/>
              </a:rPr>
              <a:t>Luego de completada la 5ta semana ( 400mg/día) </a:t>
            </a:r>
          </a:p>
          <a:p>
            <a:pPr marL="822960">
              <a:lnSpc>
                <a:spcPts val="1300"/>
              </a:lnSpc>
            </a:pPr>
            <a:r>
              <a:rPr lang="es-UY" sz="1200" spc="-25" dirty="0">
                <a:solidFill>
                  <a:srgbClr val="000000"/>
                </a:solidFill>
                <a:latin typeface="Calibri" panose="02020603050405020304" pitchFamily="2"/>
              </a:rPr>
              <a:t>de Venetoclax asociar  375 mg en 1era dosis (ciclo1)</a:t>
            </a:r>
          </a:p>
          <a:p>
            <a:pPr marL="822960">
              <a:lnSpc>
                <a:spcPts val="1300"/>
              </a:lnSpc>
            </a:pPr>
            <a:r>
              <a:rPr lang="es-UY" sz="1200" spc="-25" dirty="0">
                <a:solidFill>
                  <a:srgbClr val="000000"/>
                </a:solidFill>
                <a:latin typeface="Calibri" panose="02020603050405020304" pitchFamily="2"/>
              </a:rPr>
              <a:t> y luego 500 mg/ en siguientes  5 dosis  ciclos 2 al 6</a:t>
            </a:r>
            <a:endParaRPr lang="es-UY" sz="1200" dirty="0"/>
          </a:p>
        </p:txBody>
      </p:sp>
    </p:spTree>
    <p:extLst>
      <p:ext uri="{BB962C8B-B14F-4D97-AF65-F5344CB8AC3E}">
        <p14:creationId xmlns:p14="http://schemas.microsoft.com/office/powerpoint/2010/main" val="2723107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0785A1-9D9F-2E4D-A43B-430BC558D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005" y="177020"/>
            <a:ext cx="7886700" cy="1325563"/>
          </a:xfrm>
        </p:spPr>
        <p:txBody>
          <a:bodyPr>
            <a:normAutofit/>
          </a:bodyPr>
          <a:lstStyle/>
          <a:p>
            <a:r>
              <a:rPr lang="es-UY" sz="3800" dirty="0"/>
              <a:t>Profilaxis antimicrobiana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C5DBA45D-C81B-DC45-A640-30E098BF368C}"/>
              </a:ext>
            </a:extLst>
          </p:cNvPr>
          <p:cNvGrpSpPr/>
          <p:nvPr/>
        </p:nvGrpSpPr>
        <p:grpSpPr>
          <a:xfrm>
            <a:off x="0" y="206497"/>
            <a:ext cx="9144000" cy="1114952"/>
            <a:chOff x="10344" y="-88108"/>
            <a:chExt cx="9144000" cy="1114952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7C30640B-DEA1-3F4F-B4AB-0B39320E2AD9}"/>
                </a:ext>
              </a:extLst>
            </p:cNvPr>
            <p:cNvCxnSpPr/>
            <p:nvPr/>
          </p:nvCxnSpPr>
          <p:spPr>
            <a:xfrm>
              <a:off x="10344" y="1026844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F5DAD634-04F6-514B-9DA4-511AD302AE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92" y="-88108"/>
              <a:ext cx="1207554" cy="108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7" name="92 CuadroTexto">
            <a:extLst>
              <a:ext uri="{FF2B5EF4-FFF2-40B4-BE49-F238E27FC236}">
                <a16:creationId xmlns:a16="http://schemas.microsoft.com/office/drawing/2014/main" xmlns="" id="{A1537301-ABF4-8F44-8385-92F0029EA0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77926" y="1502583"/>
            <a:ext cx="8382615" cy="4991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UY"/>
            </a:defPPr>
            <a:lvl1pPr fontAlgn="t">
              <a:lnSpc>
                <a:spcPts val="1600"/>
              </a:lnSpc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Barlow" panose="00000500000000000000" charset="0"/>
              </a:defRPr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es-UY" sz="1600" b="1" dirty="0">
                <a:solidFill>
                  <a:schemeClr val="tx1"/>
                </a:solidFill>
              </a:rPr>
              <a:t>Antibacteriana:</a:t>
            </a:r>
            <a:r>
              <a:rPr lang="es-UY" sz="1600" dirty="0">
                <a:solidFill>
                  <a:schemeClr val="tx1"/>
                </a:solidFill>
              </a:rPr>
              <a:t> en planes de tratamiento que se prevé neutropenia mayor de 7 días considerar fluoroquinolona  </a:t>
            </a:r>
          </a:p>
          <a:p>
            <a:pPr>
              <a:lnSpc>
                <a:spcPct val="100000"/>
              </a:lnSpc>
            </a:pPr>
            <a:r>
              <a:rPr lang="es-UY" sz="1600" b="1" dirty="0">
                <a:solidFill>
                  <a:schemeClr val="tx1"/>
                </a:solidFill>
              </a:rPr>
              <a:t>Antipneumocystis jirovecii</a:t>
            </a:r>
            <a:r>
              <a:rPr lang="es-UY" sz="1600" dirty="0">
                <a:solidFill>
                  <a:schemeClr val="tx1"/>
                </a:solidFill>
              </a:rPr>
              <a:t>: Planes con Fludara o Bendamustina. Mantener profilaxis hasta 6 meses de finalizado tratamiento con fludarabina o hasta recuento de CD4+ &gt;200/mm3.</a:t>
            </a:r>
          </a:p>
          <a:p>
            <a:pPr marL="0" indent="0">
              <a:buNone/>
            </a:pPr>
            <a:r>
              <a:rPr lang="es-UY" sz="1600" dirty="0">
                <a:solidFill>
                  <a:schemeClr val="tx1"/>
                </a:solidFill>
              </a:rPr>
              <a:t>                                Bactrim F (TMP 160 mg + SMX 800 mg) cada 12hs 3 veces por semana.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UY" sz="1600" b="1" dirty="0">
                <a:solidFill>
                  <a:schemeClr val="tx1"/>
                </a:solidFill>
              </a:rPr>
              <a:t>Profilaxis antimicótica: </a:t>
            </a:r>
            <a:r>
              <a:rPr lang="es-UY" sz="1600" dirty="0">
                <a:solidFill>
                  <a:schemeClr val="tx1"/>
                </a:solidFill>
              </a:rPr>
              <a:t>recomendado en planes de tratamiento con neutropenia esperable mayor de 7 días o en </a:t>
            </a:r>
            <a:r>
              <a:rPr lang="es-UY" sz="1600" dirty="0" err="1">
                <a:solidFill>
                  <a:schemeClr val="tx1"/>
                </a:solidFill>
              </a:rPr>
              <a:t>mucositis</a:t>
            </a:r>
            <a:r>
              <a:rPr lang="es-UY" sz="1600" dirty="0">
                <a:solidFill>
                  <a:schemeClr val="tx1"/>
                </a:solidFill>
              </a:rPr>
              <a:t> incipiente. Tratamiento durante neutropenia.</a:t>
            </a:r>
          </a:p>
          <a:p>
            <a:pPr marL="0" indent="0">
              <a:buNone/>
            </a:pPr>
            <a:r>
              <a:rPr lang="es-UY" sz="1600" dirty="0">
                <a:solidFill>
                  <a:schemeClr val="tx1"/>
                </a:solidFill>
              </a:rPr>
              <a:t>                                Fluconazol 400mg/día</a:t>
            </a:r>
            <a:endParaRPr lang="es-E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UY" sz="1600" b="1" dirty="0">
                <a:solidFill>
                  <a:schemeClr val="tx1"/>
                </a:solidFill>
              </a:rPr>
              <a:t>Profilaxis Antiviral (herpes virus – varicela zoster virus)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1600" dirty="0">
                <a:solidFill>
                  <a:schemeClr val="tx1"/>
                </a:solidFill>
              </a:rPr>
              <a:t>LLC en tratamiento si neutropenia esperada mayor a 10 días (alto riesgo infeccioso): durante neutropenia.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1600" dirty="0">
                <a:solidFill>
                  <a:schemeClr val="tx1"/>
                </a:solidFill>
              </a:rPr>
              <a:t>Pacientes en tratamiento con altas dosis de corticoides o análogos de las purinas (Fludarabine, Cladribina): durante neutropenia (no hay evidencia sobre duración de la profilaxis; un criterio posible es mantener profilaxis hasta recuperar CD4+ &gt; 200/mm3).</a:t>
            </a:r>
          </a:p>
          <a:p>
            <a:pPr marL="0" indent="0">
              <a:buNone/>
            </a:pPr>
            <a:r>
              <a:rPr lang="es-UY" sz="1600" dirty="0">
                <a:solidFill>
                  <a:schemeClr val="tx1"/>
                </a:solidFill>
              </a:rPr>
              <a:t>                                 Aciclovir 400mg cada 12 hs por día </a:t>
            </a:r>
          </a:p>
          <a:p>
            <a:pPr marL="0" indent="0">
              <a:buNone/>
            </a:pPr>
            <a:r>
              <a:rPr lang="es-UY" sz="1600" dirty="0">
                <a:solidFill>
                  <a:schemeClr val="tx1"/>
                </a:solidFill>
              </a:rPr>
              <a:t>                                 Valaciclovir 500 mg/día</a:t>
            </a:r>
          </a:p>
        </p:txBody>
      </p:sp>
    </p:spTree>
    <p:extLst>
      <p:ext uri="{BB962C8B-B14F-4D97-AF65-F5344CB8AC3E}">
        <p14:creationId xmlns:p14="http://schemas.microsoft.com/office/powerpoint/2010/main" val="183397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0C176CC-CBC8-A945-89F3-E297C550D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20" y="12636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UY" sz="4000" dirty="0"/>
              <a:t>Definición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6381C57-B894-114E-AE82-C9F9B87FC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934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UY" sz="2000" dirty="0"/>
              <a:t>Leucemia linfoide crónica/Linfoma linfocítico de células pequeñas (CLL/SLL): neoplasia de linfocitos B pequeños, maduros, que coexpresan CD5 y CD23; con recuento en sangre periférica &gt; 5000/mm</a:t>
            </a:r>
            <a:r>
              <a:rPr lang="es-UY" sz="2000" baseline="30000" dirty="0"/>
              <a:t>3</a:t>
            </a:r>
            <a:r>
              <a:rPr lang="es-UY" sz="2000" dirty="0"/>
              <a:t> linfocitos monoclonales </a:t>
            </a:r>
          </a:p>
          <a:p>
            <a:pPr marL="0" indent="0">
              <a:buNone/>
            </a:pPr>
            <a:endParaRPr lang="es-UY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s-UY" sz="2000" dirty="0"/>
              <a:t>Linfocitosis monoclonal B:  recuento &lt; 5000/mm</a:t>
            </a:r>
            <a:r>
              <a:rPr lang="es-UY" sz="2000" baseline="30000" dirty="0"/>
              <a:t>3</a:t>
            </a:r>
            <a:r>
              <a:rPr lang="es-UY" sz="2000" dirty="0"/>
              <a:t> de linfocitos monoclonales en ausencia de adenopatías, visceromegalias y/o compromiso extramedular.</a:t>
            </a:r>
          </a:p>
          <a:p>
            <a:endParaRPr lang="es-UY" sz="2000" dirty="0"/>
          </a:p>
          <a:p>
            <a:pPr>
              <a:lnSpc>
                <a:spcPct val="100000"/>
              </a:lnSpc>
            </a:pPr>
            <a:r>
              <a:rPr lang="es-UY" sz="2000" dirty="0"/>
              <a:t>Se reserva el término Linfoma Linfocítico de Células Pequeñas para casos con recuento linfocitario &lt; 5000/mm</a:t>
            </a:r>
            <a:r>
              <a:rPr lang="es-UY" sz="2000" baseline="30000" dirty="0"/>
              <a:t>3</a:t>
            </a:r>
            <a:r>
              <a:rPr lang="es-UY" sz="2000" dirty="0"/>
              <a:t> en presencia de compromiso nodal, esplénico o extramedular documentado. </a:t>
            </a:r>
          </a:p>
          <a:p>
            <a:endParaRPr lang="es-UY" sz="2000" dirty="0"/>
          </a:p>
          <a:p>
            <a:endParaRPr lang="es-UY" sz="2200" dirty="0">
              <a:solidFill>
                <a:schemeClr val="tx1">
                  <a:lumMod val="65000"/>
                  <a:lumOff val="35000"/>
                </a:schemeClr>
              </a:solidFill>
              <a:latin typeface="Barlow" panose="00000500000000000000" charset="0"/>
            </a:endParaRPr>
          </a:p>
          <a:p>
            <a:pPr marL="0" indent="0">
              <a:buNone/>
            </a:pPr>
            <a:endParaRPr lang="es-UY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7E7C5AB1-1D27-1049-81A8-0F5FFF86F116}"/>
              </a:ext>
            </a:extLst>
          </p:cNvPr>
          <p:cNvCxnSpPr/>
          <p:nvPr/>
        </p:nvCxnSpPr>
        <p:spPr>
          <a:xfrm>
            <a:off x="10344" y="1124744"/>
            <a:ext cx="9144000" cy="0"/>
          </a:xfrm>
          <a:prstGeom prst="line">
            <a:avLst/>
          </a:prstGeom>
          <a:ln w="381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498A23A0-9F3D-DE4B-BE9F-11B0ED91E362}"/>
              </a:ext>
            </a:extLst>
          </p:cNvPr>
          <p:cNvSpPr txBox="1"/>
          <p:nvPr/>
        </p:nvSpPr>
        <p:spPr>
          <a:xfrm>
            <a:off x="981127" y="6525345"/>
            <a:ext cx="81369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1300" i="1" dirty="0"/>
              <a:t>Swerdlow S et al. WHO Classification of Tumors of Haematopoietic and Lymphoid Tissues.2017 Revised Edition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EE54FE07-C07F-3842-AACF-55DEE250B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4" y="44479"/>
            <a:ext cx="1156683" cy="10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70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A1B5EE-4AA6-DB4D-BE90-2103A1A13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80" y="760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UY" sz="4000" dirty="0"/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B3D493B-9E84-8E4A-94C2-D5EF1B65F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Y" sz="1800" u="sng"/>
              <a:t>Se requiere:</a:t>
            </a:r>
          </a:p>
          <a:p>
            <a:pPr>
              <a:buFont typeface="Wingdings" pitchFamily="2" charset="2"/>
              <a:buChar char="ü"/>
            </a:pPr>
            <a:r>
              <a:rPr lang="es-UY" sz="1800"/>
              <a:t> Hemograma</a:t>
            </a:r>
          </a:p>
          <a:p>
            <a:pPr>
              <a:buFont typeface="Wingdings" pitchFamily="2" charset="2"/>
              <a:buChar char="ü"/>
            </a:pPr>
            <a:r>
              <a:rPr lang="es-UY" sz="1800"/>
              <a:t>Lámina Periférica</a:t>
            </a:r>
          </a:p>
          <a:p>
            <a:pPr>
              <a:buFont typeface="Wingdings" pitchFamily="2" charset="2"/>
              <a:buChar char="ü"/>
            </a:pPr>
            <a:r>
              <a:rPr lang="es-UY" sz="1800"/>
              <a:t>Inmunofenotipo en sangre periferica</a:t>
            </a:r>
          </a:p>
          <a:p>
            <a:pPr marL="0" indent="0">
              <a:buNone/>
            </a:pPr>
            <a:endParaRPr lang="es-UY" sz="1800"/>
          </a:p>
          <a:p>
            <a:pPr marL="0" indent="0">
              <a:buNone/>
            </a:pPr>
            <a:endParaRPr lang="es-UY" sz="20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41E27B65-13BF-4D41-99A8-AEAFB402691A}"/>
              </a:ext>
            </a:extLst>
          </p:cNvPr>
          <p:cNvCxnSpPr/>
          <p:nvPr/>
        </p:nvCxnSpPr>
        <p:spPr>
          <a:xfrm>
            <a:off x="10344" y="1072615"/>
            <a:ext cx="9144000" cy="0"/>
          </a:xfrm>
          <a:prstGeom prst="line">
            <a:avLst/>
          </a:prstGeom>
          <a:ln w="381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89DAFBAD-D56A-C34A-9D88-2871F7C86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12654"/>
              </p:ext>
            </p:extLst>
          </p:nvPr>
        </p:nvGraphicFramePr>
        <p:xfrm>
          <a:off x="1318320" y="4293096"/>
          <a:ext cx="6096000" cy="19050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73887921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s-UY" sz="1900" dirty="0"/>
                        <a:t>Inmunofenotipo característico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831743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UY" sz="1900" dirty="0"/>
                        <a:t>CD 19 +, CD 20 + débil, CD 5 +, CD 23+, CD 79b +, CD 200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7628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UY" sz="1900" dirty="0"/>
                        <a:t>Expresión débil de Igs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474206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UY" sz="1900" dirty="0"/>
                        <a:t>CD10 -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1587468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UY" sz="1900" dirty="0"/>
                        <a:t>Expresión variable de CD38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152018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33CD8F0-F1EA-4E4E-8993-6C1D5B1A2BA6}"/>
              </a:ext>
            </a:extLst>
          </p:cNvPr>
          <p:cNvSpPr txBox="1"/>
          <p:nvPr/>
        </p:nvSpPr>
        <p:spPr>
          <a:xfrm>
            <a:off x="311507" y="2706449"/>
            <a:ext cx="5784276" cy="1669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u="sng" dirty="0"/>
              <a:t>Criterios Diagnósticos:</a:t>
            </a:r>
            <a:endParaRPr lang="es-UY" dirty="0"/>
          </a:p>
          <a:p>
            <a:pPr marL="457189" indent="-457189">
              <a:spcBef>
                <a:spcPts val="480"/>
              </a:spcBef>
              <a:buFont typeface="+mj-lt"/>
              <a:buAutoNum type="arabicPeriod"/>
            </a:pPr>
            <a:r>
              <a:rPr lang="es-UY" dirty="0"/>
              <a:t>Linfocitosis mantenida &gt; 5000/mm</a:t>
            </a:r>
            <a:r>
              <a:rPr lang="es-UY" baseline="30000" dirty="0"/>
              <a:t>3 </a:t>
            </a:r>
            <a:r>
              <a:rPr lang="es-UY" dirty="0"/>
              <a:t>al menos 3 meses</a:t>
            </a:r>
          </a:p>
          <a:p>
            <a:pPr marL="457189" indent="-457189">
              <a:spcBef>
                <a:spcPts val="480"/>
              </a:spcBef>
              <a:buFont typeface="+mj-lt"/>
              <a:buAutoNum type="arabicPeriod"/>
            </a:pPr>
            <a:r>
              <a:rPr lang="es-UY" dirty="0"/>
              <a:t>Linfocitos de aspecto maduro (con &lt; 55% prolinfocitos)</a:t>
            </a:r>
          </a:p>
          <a:p>
            <a:pPr marL="457189" indent="-457189">
              <a:spcBef>
                <a:spcPts val="480"/>
              </a:spcBef>
              <a:buFont typeface="+mj-lt"/>
              <a:buAutoNum type="arabicPeriod"/>
            </a:pPr>
            <a:r>
              <a:rPr lang="es-UY" dirty="0"/>
              <a:t>Inmunofenotipo compatible</a:t>
            </a:r>
          </a:p>
          <a:p>
            <a:endParaRPr lang="es-UY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99518F4-62BE-074A-A6E1-EC87EB0EA88C}"/>
              </a:ext>
            </a:extLst>
          </p:cNvPr>
          <p:cNvSpPr txBox="1"/>
          <p:nvPr/>
        </p:nvSpPr>
        <p:spPr>
          <a:xfrm>
            <a:off x="2579962" y="6345576"/>
            <a:ext cx="888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300" i="1" dirty="0"/>
              <a:t>Hallek M et al. IwCLL guidelines for diagnosis, indications for treatment, response assessment,  </a:t>
            </a:r>
          </a:p>
          <a:p>
            <a:r>
              <a:rPr lang="es-UY" sz="1300" i="1" dirty="0"/>
              <a:t>and supportive management of CLL. Blood 2018 (131):25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D5C850F-EC25-7143-A2E8-DC86B6807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9" y="48788"/>
            <a:ext cx="1094161" cy="98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29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863FC35-CE2C-2740-AD2B-7A2495A6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775" y="116632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Estudios complementarios 1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xmlns="" id="{C9FCCA35-F72D-0548-8375-DAF0EB7DF5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187138"/>
              </p:ext>
            </p:extLst>
          </p:nvPr>
        </p:nvGraphicFramePr>
        <p:xfrm>
          <a:off x="457200" y="1412776"/>
          <a:ext cx="8229600" cy="508385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69759554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687451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600" dirty="0"/>
                        <a:t>Estudio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600" dirty="0"/>
                        <a:t>Oportunidad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570974"/>
                  </a:ext>
                </a:extLst>
              </a:tr>
              <a:tr h="686629">
                <a:tc>
                  <a:txBody>
                    <a:bodyPr/>
                    <a:lstStyle/>
                    <a:p>
                      <a:r>
                        <a:rPr lang="es-UY" sz="1600" dirty="0"/>
                        <a:t>Estudio Citogenético convencional</a:t>
                      </a:r>
                    </a:p>
                    <a:p>
                      <a:r>
                        <a:rPr lang="es-UY" sz="1600" dirty="0"/>
                        <a:t>(en SP o en tejido en caso de LLCP)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Opcional al debut.</a:t>
                      </a:r>
                    </a:p>
                    <a:p>
                      <a:r>
                        <a:rPr lang="es-UY" sz="1600" dirty="0"/>
                        <a:t>Siempre previo inicio de cada tratamiento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4163344"/>
                  </a:ext>
                </a:extLst>
              </a:tr>
              <a:tr h="724388">
                <a:tc>
                  <a:txBody>
                    <a:bodyPr/>
                    <a:lstStyle/>
                    <a:p>
                      <a:r>
                        <a:rPr lang="es-UY" sz="1600" dirty="0"/>
                        <a:t>FISH en SP </a:t>
                      </a:r>
                    </a:p>
                    <a:p>
                      <a:r>
                        <a:rPr lang="es-UY" sz="1600" dirty="0"/>
                        <a:t>(del17p, del 11q)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Opcional al debut.</a:t>
                      </a:r>
                    </a:p>
                    <a:p>
                      <a:r>
                        <a:rPr lang="es-UY" sz="1600" dirty="0"/>
                        <a:t>Siempre previo inicio de cada tratamiento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85841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s-UY" sz="1600" dirty="0"/>
                        <a:t>Estudio molecular p53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Si del 17p ausente, previo inicio de cada tratamiento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7663876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s-UY" sz="1600" dirty="0"/>
                        <a:t>Estadio Mutacional de IgVH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Opcional al debut o previo inicio de tratamiento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039116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s-UY" sz="1600" dirty="0"/>
                        <a:t>Estudio de MO (mielograma/BMO)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Si existen dudas con respecto al origen de las citopenias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7059487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s-UY" sz="1600" dirty="0"/>
                        <a:t>Serología para VIH, VHB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Previo inicio de Quimioterapia/ Ac Monoclonales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5407076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s-UY" sz="1600" dirty="0"/>
                        <a:t>Test de Coombs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600" dirty="0"/>
                        <a:t>Al debut, si sospeche de anemia hemolítica, previo uso de fludarabina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5524737"/>
                  </a:ext>
                </a:extLst>
              </a:tr>
            </a:tbl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6CCA0974-CA78-3B41-A35D-9CBEB6EB25B7}"/>
              </a:ext>
            </a:extLst>
          </p:cNvPr>
          <p:cNvCxnSpPr/>
          <p:nvPr/>
        </p:nvCxnSpPr>
        <p:spPr>
          <a:xfrm>
            <a:off x="10344" y="1124744"/>
            <a:ext cx="9144000" cy="0"/>
          </a:xfrm>
          <a:prstGeom prst="line">
            <a:avLst/>
          </a:prstGeom>
          <a:ln w="381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11B5EAF4-A75A-2849-B7E4-359CC8A10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4" y="44479"/>
            <a:ext cx="1156683" cy="10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78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C9EEF8-6724-9846-A084-2F26BE08C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135" y="130280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Estudios Complementarios 2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xmlns="" id="{150BFC40-83C2-3041-A6FD-C056FA4D22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811055"/>
              </p:ext>
            </p:extLst>
          </p:nvPr>
        </p:nvGraphicFramePr>
        <p:xfrm>
          <a:off x="573205" y="2055350"/>
          <a:ext cx="7936176" cy="317890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968088">
                  <a:extLst>
                    <a:ext uri="{9D8B030D-6E8A-4147-A177-3AD203B41FA5}">
                      <a16:colId xmlns:a16="http://schemas.microsoft.com/office/drawing/2014/main" xmlns="" val="2732214039"/>
                    </a:ext>
                  </a:extLst>
                </a:gridCol>
                <a:gridCol w="3968088">
                  <a:extLst>
                    <a:ext uri="{9D8B030D-6E8A-4147-A177-3AD203B41FA5}">
                      <a16:colId xmlns:a16="http://schemas.microsoft.com/office/drawing/2014/main" xmlns="" val="2238077129"/>
                    </a:ext>
                  </a:extLst>
                </a:gridCol>
              </a:tblGrid>
              <a:tr h="38806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Estudio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Oportunidad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8492886"/>
                  </a:ext>
                </a:extLst>
              </a:tr>
              <a:tr h="388060">
                <a:tc>
                  <a:txBody>
                    <a:bodyPr/>
                    <a:lstStyle/>
                    <a:p>
                      <a:r>
                        <a:rPr lang="es-UY" sz="1700" dirty="0"/>
                        <a:t>PEF/ dosificación de 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Al debut y en el seguimiento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9113545"/>
                  </a:ext>
                </a:extLst>
              </a:tr>
              <a:tr h="956860">
                <a:tc>
                  <a:txBody>
                    <a:bodyPr/>
                    <a:lstStyle/>
                    <a:p>
                      <a:r>
                        <a:rPr lang="es-UY" sz="1700" dirty="0"/>
                        <a:t>TAC con constraste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Previo inicio de tratamiento para evaluar respuesta. Frente a presentaciones tumorales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7966475"/>
                  </a:ext>
                </a:extLst>
              </a:tr>
              <a:tr h="388060">
                <a:tc>
                  <a:txBody>
                    <a:bodyPr/>
                    <a:lstStyle/>
                    <a:p>
                      <a:r>
                        <a:rPr lang="es-UY" sz="1700" dirty="0"/>
                        <a:t>18-FDG PET/TC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Frente a sospecha de transformación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8422818"/>
                  </a:ext>
                </a:extLst>
              </a:tr>
              <a:tr h="388060">
                <a:tc>
                  <a:txBody>
                    <a:bodyPr/>
                    <a:lstStyle/>
                    <a:p>
                      <a:r>
                        <a:rPr lang="es-UY" sz="1700" dirty="0"/>
                        <a:t>Biospia ganglionar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Frente a sospecha de transformación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0668931"/>
                  </a:ext>
                </a:extLst>
              </a:tr>
              <a:tr h="669802">
                <a:tc>
                  <a:txBody>
                    <a:bodyPr/>
                    <a:lstStyle/>
                    <a:p>
                      <a:r>
                        <a:rPr lang="es-UY" sz="1700" dirty="0"/>
                        <a:t>Ecocardiograma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Previo inicio de tratamiento con antracíclicos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1230803"/>
                  </a:ext>
                </a:extLst>
              </a:tr>
            </a:tbl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235DD140-A7BC-C847-8834-1661DC8C70E5}"/>
              </a:ext>
            </a:extLst>
          </p:cNvPr>
          <p:cNvCxnSpPr/>
          <p:nvPr/>
        </p:nvCxnSpPr>
        <p:spPr>
          <a:xfrm>
            <a:off x="10344" y="1124744"/>
            <a:ext cx="9144000" cy="0"/>
          </a:xfrm>
          <a:prstGeom prst="line">
            <a:avLst/>
          </a:prstGeom>
          <a:ln w="381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0A110F6-EB35-EB4F-B3E9-217150782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4" y="44479"/>
            <a:ext cx="1156683" cy="10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91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F317E8-9C71-FB4F-A18D-84C22857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UY" sz="3800" dirty="0"/>
              <a:t>Estadificación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xmlns="" id="{F90D5D30-D3D3-1642-936F-B181E2CA4D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056376"/>
              </p:ext>
            </p:extLst>
          </p:nvPr>
        </p:nvGraphicFramePr>
        <p:xfrm>
          <a:off x="251522" y="1665976"/>
          <a:ext cx="8399573" cy="25704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xmlns="" val="2237389309"/>
                    </a:ext>
                  </a:extLst>
                </a:gridCol>
                <a:gridCol w="6625881">
                  <a:extLst>
                    <a:ext uri="{9D8B030D-6E8A-4147-A177-3AD203B41FA5}">
                      <a16:colId xmlns:a16="http://schemas.microsoft.com/office/drawing/2014/main" xmlns="" val="2251896073"/>
                    </a:ext>
                  </a:extLst>
                </a:gridCol>
                <a:gridCol w="1351099">
                  <a:extLst>
                    <a:ext uri="{9D8B030D-6E8A-4147-A177-3AD203B41FA5}">
                      <a16:colId xmlns:a16="http://schemas.microsoft.com/office/drawing/2014/main" xmlns="" val="133983873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s-UY" sz="1700" dirty="0"/>
                        <a:t>0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sz="1700" b="0" dirty="0"/>
                        <a:t>Linfocitosis &gt; 5x109/L sin adeno ni visceromegalias, Hgb &gt; 11 gr/dl, </a:t>
                      </a:r>
                    </a:p>
                    <a:p>
                      <a:r>
                        <a:rPr lang="es-UY" sz="1700" b="0" dirty="0"/>
                        <a:t>PLT &gt; 10.000/uL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Riesgo bajo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541465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s-UY" sz="17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Linfocitosis + adenomegalias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Riesgo intermedio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552815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s-UY" sz="1700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Linfocitosis + hepatomegalia o esplenomegalia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Riesgo intermedio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3773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7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Hgb &lt; 11 gr/dL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Alto riesgo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0122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700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PLT &lt; 100.000/mm</a:t>
                      </a:r>
                      <a:r>
                        <a:rPr lang="es-UY" sz="17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dirty="0"/>
                        <a:t>Alto riesgo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9968228"/>
                  </a:ext>
                </a:extLst>
              </a:tr>
            </a:tbl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FB364298-75A8-C846-920A-7CD022432A00}"/>
              </a:ext>
            </a:extLst>
          </p:cNvPr>
          <p:cNvCxnSpPr/>
          <p:nvPr/>
        </p:nvCxnSpPr>
        <p:spPr>
          <a:xfrm>
            <a:off x="10344" y="1052736"/>
            <a:ext cx="9144000" cy="0"/>
          </a:xfrm>
          <a:prstGeom prst="line">
            <a:avLst/>
          </a:prstGeom>
          <a:ln w="3810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ED50D24-493C-B54F-B2BA-9AF4E545841D}"/>
              </a:ext>
            </a:extLst>
          </p:cNvPr>
          <p:cNvSpPr txBox="1"/>
          <p:nvPr/>
        </p:nvSpPr>
        <p:spPr>
          <a:xfrm>
            <a:off x="433743" y="1052739"/>
            <a:ext cx="6415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600" dirty="0"/>
              <a:t>RAI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F8B74D43-DAA3-7D45-8A7B-DFA06CF83B62}"/>
              </a:ext>
            </a:extLst>
          </p:cNvPr>
          <p:cNvSpPr txBox="1"/>
          <p:nvPr/>
        </p:nvSpPr>
        <p:spPr>
          <a:xfrm>
            <a:off x="405923" y="4376720"/>
            <a:ext cx="98937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600" dirty="0"/>
              <a:t>BINET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BD05F176-6BDC-E543-AF4F-2EF40E853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755344"/>
              </p:ext>
            </p:extLst>
          </p:nvPr>
        </p:nvGraphicFramePr>
        <p:xfrm>
          <a:off x="251523" y="4913848"/>
          <a:ext cx="8568953" cy="1092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64832">
                  <a:extLst>
                    <a:ext uri="{9D8B030D-6E8A-4147-A177-3AD203B41FA5}">
                      <a16:colId xmlns:a16="http://schemas.microsoft.com/office/drawing/2014/main" xmlns="" val="246435643"/>
                    </a:ext>
                  </a:extLst>
                </a:gridCol>
                <a:gridCol w="7904121">
                  <a:extLst>
                    <a:ext uri="{9D8B030D-6E8A-4147-A177-3AD203B41FA5}">
                      <a16:colId xmlns:a16="http://schemas.microsoft.com/office/drawing/2014/main" xmlns="" val="2424278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UY" sz="1700" dirty="0"/>
                        <a:t>A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sz="1700" b="0" dirty="0"/>
                        <a:t>Hgb &gt; 10 gr/dl, PLT &gt; 10.000/uL + ≤ 3 áreas ganglionares comprometidas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906069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/>
                      <a:r>
                        <a:rPr lang="es-UY" sz="17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700" b="0" dirty="0"/>
                        <a:t>Hgb &gt; 10 gr/dl, PLT &gt; 100.000/mm</a:t>
                      </a:r>
                      <a:r>
                        <a:rPr lang="es-UY" sz="1700" b="0" baseline="30000" dirty="0"/>
                        <a:t>3</a:t>
                      </a:r>
                      <a:r>
                        <a:rPr lang="es-UY" sz="1700" b="0" dirty="0"/>
                        <a:t> + &gt; 3 áreas ganglionares comprometidas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4026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UY" sz="17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700" b="0" dirty="0"/>
                        <a:t>Hgb &lt; 10 gr/dl o PLT &lt; 100.000/mm</a:t>
                      </a:r>
                      <a:r>
                        <a:rPr lang="es-UY" sz="1700" b="0" baseline="30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637698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DCBDF3C-1C4B-354A-893F-52D85B339A04}"/>
              </a:ext>
            </a:extLst>
          </p:cNvPr>
          <p:cNvSpPr txBox="1"/>
          <p:nvPr/>
        </p:nvSpPr>
        <p:spPr>
          <a:xfrm>
            <a:off x="5915318" y="6289578"/>
            <a:ext cx="3170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1400" i="1" dirty="0"/>
              <a:t>Rai KR, et al. Blood. 1975;46(2):219-234.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A2CDB60E-4C3E-6D4D-AF42-11D4A29E8A9A}"/>
              </a:ext>
            </a:extLst>
          </p:cNvPr>
          <p:cNvSpPr txBox="1"/>
          <p:nvPr/>
        </p:nvSpPr>
        <p:spPr>
          <a:xfrm>
            <a:off x="5796138" y="6562538"/>
            <a:ext cx="3281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1400" i="1" dirty="0"/>
              <a:t>Binet JL, et al.Cancer. 1981;48(1): 198-206 </a:t>
            </a:r>
          </a:p>
        </p:txBody>
      </p:sp>
      <p:pic>
        <p:nvPicPr>
          <p:cNvPr id="12" name="Picture 7">
            <a:extLst>
              <a:ext uri="{FF2B5EF4-FFF2-40B4-BE49-F238E27FC236}">
                <a16:creationId xmlns:a16="http://schemas.microsoft.com/office/drawing/2014/main" xmlns="" id="{E4B3F171-D151-5842-8419-F3D6CB55A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4" y="44626"/>
            <a:ext cx="1050323" cy="9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016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77F60F-F5D4-A845-9240-CF9C8E13D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833" y="53754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Pronóstico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F6A4F4F-A26B-B448-BF5B-797B0F502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4"/>
            <a:ext cx="8229600" cy="4525963"/>
          </a:xfrm>
        </p:spPr>
        <p:txBody>
          <a:bodyPr/>
          <a:lstStyle/>
          <a:p>
            <a:r>
              <a:rPr lang="es-UY" sz="2000" dirty="0"/>
              <a:t>Evaluación al debut (predicción del comportamiento y respuesta al tratamiento)</a:t>
            </a:r>
          </a:p>
          <a:p>
            <a:r>
              <a:rPr lang="es-UY" sz="2000" dirty="0"/>
              <a:t>Evaluación a la recaída o progresión (pronóstico y selección del tratamiento)</a:t>
            </a:r>
          </a:p>
          <a:p>
            <a:pPr marL="0" indent="0">
              <a:buNone/>
            </a:pPr>
            <a:endParaRPr lang="es-UY" sz="2200" dirty="0"/>
          </a:p>
          <a:p>
            <a:endParaRPr lang="es-UY" sz="2200" dirty="0">
              <a:solidFill>
                <a:schemeClr val="tx1">
                  <a:lumMod val="65000"/>
                  <a:lumOff val="35000"/>
                </a:schemeClr>
              </a:solidFill>
              <a:latin typeface="Barlow" panose="00000500000000000000" charset="0"/>
            </a:endParaRPr>
          </a:p>
          <a:p>
            <a:pPr marL="0" indent="0">
              <a:buNone/>
            </a:pPr>
            <a:endParaRPr lang="es-UY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D1AB1AF0-2CCD-994B-A781-7064EF2EB8DF}"/>
              </a:ext>
            </a:extLst>
          </p:cNvPr>
          <p:cNvGrpSpPr/>
          <p:nvPr/>
        </p:nvGrpSpPr>
        <p:grpSpPr>
          <a:xfrm>
            <a:off x="1115616" y="2636912"/>
            <a:ext cx="6912768" cy="1813710"/>
            <a:chOff x="1115616" y="3847538"/>
            <a:chExt cx="6912768" cy="1813710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F85E3A8-B340-6B40-B7DE-7D17E5564523}"/>
                </a:ext>
              </a:extLst>
            </p:cNvPr>
            <p:cNvSpPr txBox="1"/>
            <p:nvPr/>
          </p:nvSpPr>
          <p:spPr>
            <a:xfrm>
              <a:off x="1403648" y="3929107"/>
              <a:ext cx="6544484" cy="1732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44" indent="-285744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es-ES" dirty="0"/>
                <a:t>Estadio de la enfermedad.</a:t>
              </a:r>
            </a:p>
            <a:p>
              <a:pPr marL="285744" indent="-285744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es-ES" dirty="0"/>
                <a:t>Marcadores </a:t>
              </a:r>
              <a:r>
                <a:rPr lang="es-ES" dirty="0" err="1"/>
                <a:t>inmunofenotípicos</a:t>
              </a:r>
              <a:r>
                <a:rPr lang="es-ES" dirty="0"/>
                <a:t> (CD38, CD49d) </a:t>
              </a:r>
            </a:p>
            <a:p>
              <a:pPr marL="285744" indent="-285744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es-ES" dirty="0"/>
                <a:t>Estado </a:t>
              </a:r>
              <a:r>
                <a:rPr lang="es-ES" dirty="0" err="1"/>
                <a:t>Mutacional</a:t>
              </a:r>
              <a:r>
                <a:rPr lang="es-ES" dirty="0"/>
                <a:t> de </a:t>
              </a:r>
              <a:r>
                <a:rPr lang="es-ES" dirty="0" err="1"/>
                <a:t>IgVH</a:t>
              </a:r>
              <a:r>
                <a:rPr lang="es-ES" dirty="0"/>
                <a:t>.</a:t>
              </a:r>
            </a:p>
            <a:p>
              <a:pPr marL="285744" indent="-285744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es-ES" dirty="0"/>
                <a:t>Estudio </a:t>
              </a:r>
              <a:r>
                <a:rPr lang="es-ES" dirty="0" err="1"/>
                <a:t>Citogenético</a:t>
              </a:r>
              <a:r>
                <a:rPr lang="es-ES" dirty="0"/>
                <a:t> y FISH (del17p, del11q, cariotipo complejo).</a:t>
              </a:r>
            </a:p>
            <a:p>
              <a:pPr marL="285744" indent="-285744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es-ES" dirty="0"/>
                <a:t>B2 </a:t>
              </a:r>
              <a:r>
                <a:rPr lang="es-ES" dirty="0" err="1"/>
                <a:t>microglobulina</a:t>
              </a:r>
              <a:r>
                <a:rPr lang="es-ES" dirty="0"/>
                <a:t>.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xmlns="" id="{E293F968-03EF-4240-99D9-92CD7B6D7023}"/>
                </a:ext>
              </a:extLst>
            </p:cNvPr>
            <p:cNvSpPr/>
            <p:nvPr/>
          </p:nvSpPr>
          <p:spPr>
            <a:xfrm>
              <a:off x="1115616" y="3847538"/>
              <a:ext cx="6912768" cy="1813710"/>
            </a:xfrm>
            <a:prstGeom prst="rect">
              <a:avLst/>
            </a:prstGeom>
            <a:noFill/>
            <a:ln w="34925">
              <a:solidFill>
                <a:srgbClr val="CC33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UY"/>
            </a:p>
          </p:txBody>
        </p:sp>
      </p:grp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3F48C5BF-0C20-C946-AF8B-38FA0D86A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772074"/>
              </p:ext>
            </p:extLst>
          </p:nvPr>
        </p:nvGraphicFramePr>
        <p:xfrm>
          <a:off x="755576" y="4779736"/>
          <a:ext cx="7560840" cy="17221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xmlns="" val="1358439205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3608060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Favorable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Desfavorable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181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Estadío precoz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Estadío avanzado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4275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Del13q aislada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del17 p o mutación p53, del 11q o cariotipo complejo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9899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IgVH Mutado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IgVH No mutado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2653778"/>
                  </a:ext>
                </a:extLst>
              </a:tr>
            </a:tbl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6A2E587D-44A8-DC42-A224-22A8200667D3}"/>
              </a:ext>
            </a:extLst>
          </p:cNvPr>
          <p:cNvGrpSpPr/>
          <p:nvPr/>
        </p:nvGrpSpPr>
        <p:grpSpPr>
          <a:xfrm>
            <a:off x="10344" y="24747"/>
            <a:ext cx="9144000" cy="955983"/>
            <a:chOff x="10344" y="24746"/>
            <a:chExt cx="9144000" cy="955982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20B4020A-4F8F-E84D-B151-67D488AB0091}"/>
                </a:ext>
              </a:extLst>
            </p:cNvPr>
            <p:cNvCxnSpPr/>
            <p:nvPr/>
          </p:nvCxnSpPr>
          <p:spPr>
            <a:xfrm>
              <a:off x="10344" y="980728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xmlns="" id="{EC97EB13-4FBB-D641-92B2-6EE9715B82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24746"/>
              <a:ext cx="1022153" cy="920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814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7FF6E7-CCA8-7242-9C9D-068691FD0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103" y="64503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Pronóstico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80B0642-F928-214A-817A-B210033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352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latin typeface="Barlow" panose="00000500000000000000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CLL-IPI</a:t>
            </a:r>
            <a:endParaRPr lang="es-UY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9540946E-9BA8-0D42-A8AF-F0ED440813CB}"/>
              </a:ext>
            </a:extLst>
          </p:cNvPr>
          <p:cNvGrpSpPr/>
          <p:nvPr/>
        </p:nvGrpSpPr>
        <p:grpSpPr>
          <a:xfrm>
            <a:off x="19879" y="64503"/>
            <a:ext cx="9144000" cy="975860"/>
            <a:chOff x="30222" y="44624"/>
            <a:chExt cx="9144000" cy="975860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179ED9F8-318A-BE4D-9881-41911C779EE2}"/>
                </a:ext>
              </a:extLst>
            </p:cNvPr>
            <p:cNvCxnSpPr/>
            <p:nvPr/>
          </p:nvCxnSpPr>
          <p:spPr>
            <a:xfrm>
              <a:off x="30222" y="1020484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4E02F702-855F-B249-B4C1-A78174C79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44624"/>
              <a:ext cx="1022153" cy="920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88F60EB2-FB45-E54F-97B8-03C411A6D1E0}"/>
              </a:ext>
            </a:extLst>
          </p:cNvPr>
          <p:cNvSpPr txBox="1"/>
          <p:nvPr/>
        </p:nvSpPr>
        <p:spPr>
          <a:xfrm>
            <a:off x="6300195" y="6521005"/>
            <a:ext cx="3230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ea typeface="Open Sans Extrabold" panose="020B0906030804020204" pitchFamily="34" charset="0"/>
                <a:cs typeface="Open Sans Extrabold" panose="020B0906030804020204" pitchFamily="34" charset="0"/>
              </a:rPr>
              <a:t>Pflug N et al. Blood 2014(124):1</a:t>
            </a:r>
            <a:endParaRPr lang="es-UY" sz="1400" i="1" dirty="0"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D682DA3F-E31C-B743-B910-47586B757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0723"/>
              </p:ext>
            </p:extLst>
          </p:nvPr>
        </p:nvGraphicFramePr>
        <p:xfrm>
          <a:off x="323528" y="1844824"/>
          <a:ext cx="3888432" cy="22250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916324">
                  <a:extLst>
                    <a:ext uri="{9D8B030D-6E8A-4147-A177-3AD203B41FA5}">
                      <a16:colId xmlns:a16="http://schemas.microsoft.com/office/drawing/2014/main" xmlns="" val="3504296513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914379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UY" sz="1800" dirty="0"/>
                        <a:t>Variable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UY" sz="1800" dirty="0"/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28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800" dirty="0"/>
                        <a:t>Edad &gt; 65 años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6963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800" dirty="0"/>
                        <a:t>Binet B/C, RAI I-IV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189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800" dirty="0"/>
                        <a:t>B2 microglobulina ≥ 3,5 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2280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800" dirty="0"/>
                        <a:t>IgVH No Mutado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145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1800" dirty="0"/>
                        <a:t>Del17p o mutación p53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2892499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4F0ADD6D-0462-E74E-B4AD-397CEDCBF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25554"/>
              </p:ext>
            </p:extLst>
          </p:nvPr>
        </p:nvGraphicFramePr>
        <p:xfrm>
          <a:off x="2532112" y="4527128"/>
          <a:ext cx="3840088" cy="1854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20044">
                  <a:extLst>
                    <a:ext uri="{9D8B030D-6E8A-4147-A177-3AD203B41FA5}">
                      <a16:colId xmlns:a16="http://schemas.microsoft.com/office/drawing/2014/main" xmlns="" val="314035490"/>
                    </a:ext>
                  </a:extLst>
                </a:gridCol>
                <a:gridCol w="1920044">
                  <a:extLst>
                    <a:ext uri="{9D8B030D-6E8A-4147-A177-3AD203B41FA5}">
                      <a16:colId xmlns:a16="http://schemas.microsoft.com/office/drawing/2014/main" xmlns="" val="1363406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b="0" dirty="0">
                          <a:ln>
                            <a:noFill/>
                          </a:ln>
                        </a:rPr>
                        <a:t>Riesgo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b="0" dirty="0"/>
                        <a:t>SG a 5 años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955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>
                          <a:ln>
                            <a:noFill/>
                          </a:ln>
                        </a:rPr>
                        <a:t>Bajo Riesgo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93,2 meses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145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>
                          <a:ln>
                            <a:noFill/>
                          </a:ln>
                        </a:rPr>
                        <a:t>Riesgo intermedio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79,3 meses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3398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>
                          <a:ln>
                            <a:noFill/>
                          </a:ln>
                        </a:rPr>
                        <a:t>Alto Riesgo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63,3 meses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82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1700" dirty="0">
                          <a:ln>
                            <a:noFill/>
                          </a:ln>
                        </a:rPr>
                        <a:t>Muy alto riesgo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23,3 meses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1856896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4ADDC98B-169C-2B45-9084-D99DA56A4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07135"/>
              </p:ext>
            </p:extLst>
          </p:nvPr>
        </p:nvGraphicFramePr>
        <p:xfrm>
          <a:off x="4954136" y="2067256"/>
          <a:ext cx="2934269" cy="160011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34151">
                  <a:extLst>
                    <a:ext uri="{9D8B030D-6E8A-4147-A177-3AD203B41FA5}">
                      <a16:colId xmlns:a16="http://schemas.microsoft.com/office/drawing/2014/main" xmlns="" val="591681610"/>
                    </a:ext>
                  </a:extLst>
                </a:gridCol>
                <a:gridCol w="600118">
                  <a:extLst>
                    <a:ext uri="{9D8B030D-6E8A-4147-A177-3AD203B41FA5}">
                      <a16:colId xmlns:a16="http://schemas.microsoft.com/office/drawing/2014/main" xmlns="" val="4074714797"/>
                    </a:ext>
                  </a:extLst>
                </a:gridCol>
              </a:tblGrid>
              <a:tr h="400029">
                <a:tc>
                  <a:txBody>
                    <a:bodyPr/>
                    <a:lstStyle/>
                    <a:p>
                      <a:r>
                        <a:rPr lang="es-UY" sz="1700" dirty="0"/>
                        <a:t>Bajo Riesgo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0-1</a:t>
                      </a:r>
                    </a:p>
                  </a:txBody>
                  <a:tcPr>
                    <a:solidFill>
                      <a:srgbClr val="B81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4107553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r>
                        <a:rPr lang="es-UY" sz="1700" dirty="0"/>
                        <a:t>Riesgo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2-3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8668345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r>
                        <a:rPr lang="es-UY" sz="1700" dirty="0"/>
                        <a:t>Riesgo alto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4-6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4338847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r>
                        <a:rPr lang="es-UY" sz="1700" dirty="0"/>
                        <a:t>Riesgo muy alto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700" dirty="0"/>
                        <a:t>&gt;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3602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38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102AB0-997D-994E-80AE-004B884E0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923" y="208519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/>
              <a:t>Indicación de Tratamiento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xmlns="" id="{321CEC97-6551-674B-AE53-A0E6734D37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378920"/>
              </p:ext>
            </p:extLst>
          </p:nvPr>
        </p:nvGraphicFramePr>
        <p:xfrm>
          <a:off x="545911" y="2040974"/>
          <a:ext cx="7932319" cy="353140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932319">
                  <a:extLst>
                    <a:ext uri="{9D8B030D-6E8A-4147-A177-3AD203B41FA5}">
                      <a16:colId xmlns:a16="http://schemas.microsoft.com/office/drawing/2014/main" xmlns="" val="1439262377"/>
                    </a:ext>
                  </a:extLst>
                </a:gridCol>
              </a:tblGrid>
              <a:tr h="466418">
                <a:tc>
                  <a:txBody>
                    <a:bodyPr/>
                    <a:lstStyle/>
                    <a:p>
                      <a:r>
                        <a:rPr lang="es-UY" sz="2200" b="0" dirty="0"/>
                        <a:t>Citopenias por infiltración medular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751769"/>
                  </a:ext>
                </a:extLst>
              </a:tr>
              <a:tr h="466418">
                <a:tc>
                  <a:txBody>
                    <a:bodyPr/>
                    <a:lstStyle/>
                    <a:p>
                      <a:r>
                        <a:rPr lang="es-UY" sz="2200" b="0" dirty="0"/>
                        <a:t>Esplenomegalia sintomática o &gt; 6 cm por debajo del reborde costal</a:t>
                      </a:r>
                    </a:p>
                  </a:txBody>
                  <a:tcPr>
                    <a:solidFill>
                      <a:srgbClr val="C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2769090"/>
                  </a:ext>
                </a:extLst>
              </a:tr>
              <a:tr h="466418">
                <a:tc>
                  <a:txBody>
                    <a:bodyPr/>
                    <a:lstStyle/>
                    <a:p>
                      <a:r>
                        <a:rPr lang="es-UY" sz="2200" dirty="0"/>
                        <a:t>Adenomegalias sintomáticas, de crecimiento progresivo o &gt; 10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1743188"/>
                  </a:ext>
                </a:extLst>
              </a:tr>
              <a:tr h="8252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err="1"/>
                        <a:t>Linfocitosis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progresiva</a:t>
                      </a:r>
                      <a:r>
                        <a:rPr lang="en-US" sz="2200" dirty="0"/>
                        <a:t> con </a:t>
                      </a:r>
                      <a:r>
                        <a:rPr lang="en-US" sz="2200" dirty="0" err="1"/>
                        <a:t>aumento</a:t>
                      </a:r>
                      <a:r>
                        <a:rPr lang="en-US" sz="2200" dirty="0"/>
                        <a:t> de 50% </a:t>
                      </a:r>
                      <a:r>
                        <a:rPr lang="en-US" sz="2200" dirty="0" err="1"/>
                        <a:t>en</a:t>
                      </a:r>
                      <a:r>
                        <a:rPr lang="en-US" sz="2200" dirty="0"/>
                        <a:t> 2 </a:t>
                      </a:r>
                      <a:r>
                        <a:rPr lang="en-US" sz="2200" dirty="0" err="1"/>
                        <a:t>meses</a:t>
                      </a:r>
                      <a:r>
                        <a:rPr lang="en-US" sz="2200" dirty="0"/>
                        <a:t> o </a:t>
                      </a:r>
                      <a:r>
                        <a:rPr lang="en-US" sz="2200" dirty="0" err="1"/>
                        <a:t>duplicación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linfocitaria</a:t>
                      </a:r>
                      <a:r>
                        <a:rPr lang="en-US" sz="2200" dirty="0"/>
                        <a:t> &lt; 6 </a:t>
                      </a:r>
                      <a:r>
                        <a:rPr lang="en-US" sz="2200" dirty="0" err="1"/>
                        <a:t>meses</a:t>
                      </a:r>
                      <a:r>
                        <a:rPr lang="en-US" sz="2200" dirty="0"/>
                        <a:t> (</a:t>
                      </a:r>
                      <a:r>
                        <a:rPr lang="en-US" sz="2200" dirty="0" err="1"/>
                        <a:t>si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linfocitosis</a:t>
                      </a:r>
                      <a:r>
                        <a:rPr lang="en-US" sz="2200" dirty="0"/>
                        <a:t> basal  &gt; 30.000)</a:t>
                      </a:r>
                      <a:endParaRPr lang="es-UY" sz="2200" dirty="0"/>
                    </a:p>
                  </a:txBody>
                  <a:tcPr>
                    <a:solidFill>
                      <a:srgbClr val="B8101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5385567"/>
                  </a:ext>
                </a:extLst>
              </a:tr>
              <a:tr h="840536">
                <a:tc>
                  <a:txBody>
                    <a:bodyPr/>
                    <a:lstStyle/>
                    <a:p>
                      <a:r>
                        <a:rPr lang="es-UY" sz="2200" dirty="0"/>
                        <a:t>Anemia hemolítica o trombocitopenia inmune sin respuesta a tratamiento convencional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6600993"/>
                  </a:ext>
                </a:extLst>
              </a:tr>
              <a:tr h="466418">
                <a:tc>
                  <a:txBody>
                    <a:bodyPr/>
                    <a:lstStyle/>
                    <a:p>
                      <a:r>
                        <a:rPr lang="es-UY" sz="2200" dirty="0"/>
                        <a:t>Síntomas constitucionales</a:t>
                      </a:r>
                    </a:p>
                  </a:txBody>
                  <a:tcPr>
                    <a:solidFill>
                      <a:srgbClr val="B8101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1393531"/>
                  </a:ext>
                </a:extLst>
              </a:tr>
            </a:tbl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2643CDFE-E2E2-C74E-B4A8-371775C5E449}"/>
              </a:ext>
            </a:extLst>
          </p:cNvPr>
          <p:cNvGrpSpPr/>
          <p:nvPr/>
        </p:nvGrpSpPr>
        <p:grpSpPr>
          <a:xfrm>
            <a:off x="10344" y="42405"/>
            <a:ext cx="9144000" cy="1082341"/>
            <a:chOff x="10344" y="42403"/>
            <a:chExt cx="9144000" cy="1082341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xmlns="" id="{162C7395-007F-504A-B210-BC94F5C5C119}"/>
                </a:ext>
              </a:extLst>
            </p:cNvPr>
            <p:cNvCxnSpPr/>
            <p:nvPr/>
          </p:nvCxnSpPr>
          <p:spPr>
            <a:xfrm>
              <a:off x="10344" y="1124744"/>
              <a:ext cx="9144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xmlns="" id="{7254F54A-FCFE-E349-8A87-778D470A02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92" y="42403"/>
              <a:ext cx="1127581" cy="1015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7394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1386</Words>
  <Application>Microsoft Office PowerPoint</Application>
  <PresentationFormat>On-screen Show (4:3)</PresentationFormat>
  <Paragraphs>364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Tema de Office</vt:lpstr>
      <vt:lpstr>PowerPoint Presentation</vt:lpstr>
      <vt:lpstr>Definición</vt:lpstr>
      <vt:lpstr>Diagnóstico</vt:lpstr>
      <vt:lpstr>Estudios complementarios 1</vt:lpstr>
      <vt:lpstr>Estudios Complementarios 2</vt:lpstr>
      <vt:lpstr>Estadificación</vt:lpstr>
      <vt:lpstr>Pronóstico</vt:lpstr>
      <vt:lpstr>Pronóstico</vt:lpstr>
      <vt:lpstr>Indicación de Tratamiento</vt:lpstr>
      <vt:lpstr>Tratamiento primera línea</vt:lpstr>
      <vt:lpstr>Tratamiento primera línea</vt:lpstr>
      <vt:lpstr>Tratamiento Recaída/refractariedad</vt:lpstr>
      <vt:lpstr>Tratamiento Recaída/refractariedad</vt:lpstr>
      <vt:lpstr>Criterios de respuesta</vt:lpstr>
      <vt:lpstr>PowerPoint Presentation</vt:lpstr>
      <vt:lpstr>Anexo Protocolos y manejo drogas</vt:lpstr>
      <vt:lpstr>PowerPoint Presentation</vt:lpstr>
      <vt:lpstr>Profilaxis antimicrobiana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Usuario</cp:lastModifiedBy>
  <cp:revision>21</cp:revision>
  <dcterms:created xsi:type="dcterms:W3CDTF">2018-11-13T02:38:16Z</dcterms:created>
  <dcterms:modified xsi:type="dcterms:W3CDTF">2019-09-23T16:54:45Z</dcterms:modified>
</cp:coreProperties>
</file>