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6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Hoja1!$B$68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Hoja1!$A$69:$A$79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Hoja1!$B$69:$B$79</c:f>
              <c:numCache>
                <c:formatCode>General</c:formatCode>
                <c:ptCount val="11"/>
                <c:pt idx="0">
                  <c:v>15</c:v>
                </c:pt>
                <c:pt idx="1">
                  <c:v>16</c:v>
                </c:pt>
                <c:pt idx="2">
                  <c:v>13</c:v>
                </c:pt>
                <c:pt idx="3">
                  <c:v>18</c:v>
                </c:pt>
                <c:pt idx="4">
                  <c:v>10</c:v>
                </c:pt>
                <c:pt idx="5">
                  <c:v>14</c:v>
                </c:pt>
                <c:pt idx="6">
                  <c:v>18</c:v>
                </c:pt>
                <c:pt idx="7">
                  <c:v>11</c:v>
                </c:pt>
                <c:pt idx="8">
                  <c:v>15</c:v>
                </c:pt>
                <c:pt idx="9">
                  <c:v>14</c:v>
                </c:pt>
                <c:pt idx="10">
                  <c:v>25</c:v>
                </c:pt>
              </c:numCache>
            </c:numRef>
          </c:val>
        </c:ser>
        <c:ser>
          <c:idx val="1"/>
          <c:order val="1"/>
          <c:tx>
            <c:strRef>
              <c:f>Hoja1!$C$68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Hoja1!$A$69:$A$79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Hoja1!$C$69:$C$79</c:f>
              <c:numCache>
                <c:formatCode>General</c:formatCode>
                <c:ptCount val="11"/>
                <c:pt idx="0">
                  <c:v>11</c:v>
                </c:pt>
                <c:pt idx="1">
                  <c:v>17</c:v>
                </c:pt>
                <c:pt idx="2">
                  <c:v>10</c:v>
                </c:pt>
                <c:pt idx="3">
                  <c:v>26</c:v>
                </c:pt>
                <c:pt idx="4">
                  <c:v>16</c:v>
                </c:pt>
                <c:pt idx="5">
                  <c:v>18</c:v>
                </c:pt>
                <c:pt idx="6">
                  <c:v>28</c:v>
                </c:pt>
                <c:pt idx="7">
                  <c:v>16</c:v>
                </c:pt>
                <c:pt idx="8">
                  <c:v>16</c:v>
                </c:pt>
                <c:pt idx="9">
                  <c:v>19</c:v>
                </c:pt>
                <c:pt idx="10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2169728"/>
        <c:axId val="132171264"/>
        <c:axId val="0"/>
      </c:bar3DChart>
      <c:catAx>
        <c:axId val="13216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2171264"/>
        <c:crosses val="autoZero"/>
        <c:auto val="1"/>
        <c:lblAlgn val="ctr"/>
        <c:lblOffset val="100"/>
        <c:noMultiLvlLbl val="0"/>
      </c:catAx>
      <c:valAx>
        <c:axId val="13217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216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Hoja1!$B$83</c:f>
              <c:strCache>
                <c:ptCount val="1"/>
                <c:pt idx="0">
                  <c:v>Fase Crónica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Hoja1!$A$84:$A$94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Hoja1!$B$84:$B$94</c:f>
              <c:numCache>
                <c:formatCode>0%</c:formatCode>
                <c:ptCount val="11"/>
                <c:pt idx="0">
                  <c:v>0.85</c:v>
                </c:pt>
                <c:pt idx="1">
                  <c:v>0.97</c:v>
                </c:pt>
                <c:pt idx="2">
                  <c:v>0.87</c:v>
                </c:pt>
                <c:pt idx="3">
                  <c:v>0.88600000000000001</c:v>
                </c:pt>
                <c:pt idx="4">
                  <c:v>0.88500000000000001</c:v>
                </c:pt>
                <c:pt idx="5">
                  <c:v>0.93799999999999994</c:v>
                </c:pt>
                <c:pt idx="6">
                  <c:v>0.87</c:v>
                </c:pt>
                <c:pt idx="7">
                  <c:v>1</c:v>
                </c:pt>
                <c:pt idx="8">
                  <c:v>0.97</c:v>
                </c:pt>
                <c:pt idx="9">
                  <c:v>0.85</c:v>
                </c:pt>
                <c:pt idx="10">
                  <c:v>0.94</c:v>
                </c:pt>
              </c:numCache>
            </c:numRef>
          </c:val>
        </c:ser>
        <c:ser>
          <c:idx val="1"/>
          <c:order val="1"/>
          <c:tx>
            <c:strRef>
              <c:f>Hoja1!$C$83</c:f>
              <c:strCache>
                <c:ptCount val="1"/>
                <c:pt idx="0">
                  <c:v>Fase Ascelerada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Hoja1!$A$84:$A$94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Hoja1!$C$84:$C$94</c:f>
              <c:numCache>
                <c:formatCode>0%</c:formatCode>
                <c:ptCount val="11"/>
                <c:pt idx="0">
                  <c:v>0.11</c:v>
                </c:pt>
                <c:pt idx="1">
                  <c:v>0</c:v>
                </c:pt>
                <c:pt idx="2">
                  <c:v>0</c:v>
                </c:pt>
                <c:pt idx="3">
                  <c:v>9.0999999999999998E-2</c:v>
                </c:pt>
                <c:pt idx="4">
                  <c:v>0</c:v>
                </c:pt>
                <c:pt idx="5">
                  <c:v>0</c:v>
                </c:pt>
                <c:pt idx="6">
                  <c:v>6.5000000000000002E-2</c:v>
                </c:pt>
                <c:pt idx="7">
                  <c:v>0</c:v>
                </c:pt>
                <c:pt idx="8">
                  <c:v>0</c:v>
                </c:pt>
                <c:pt idx="9">
                  <c:v>0.09</c:v>
                </c:pt>
                <c:pt idx="10">
                  <c:v>0.06</c:v>
                </c:pt>
              </c:numCache>
            </c:numRef>
          </c:val>
        </c:ser>
        <c:ser>
          <c:idx val="2"/>
          <c:order val="2"/>
          <c:tx>
            <c:strRef>
              <c:f>Hoja1!$D$83</c:f>
              <c:strCache>
                <c:ptCount val="1"/>
                <c:pt idx="0">
                  <c:v>Fase Blástica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Hoja1!$A$84:$A$94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Hoja1!$D$84:$D$94</c:f>
              <c:numCache>
                <c:formatCode>0%</c:formatCode>
                <c:ptCount val="11"/>
                <c:pt idx="0">
                  <c:v>0.04</c:v>
                </c:pt>
                <c:pt idx="1">
                  <c:v>0.03</c:v>
                </c:pt>
                <c:pt idx="2">
                  <c:v>0.13</c:v>
                </c:pt>
                <c:pt idx="3">
                  <c:v>2.3E-2</c:v>
                </c:pt>
                <c:pt idx="4">
                  <c:v>0.115</c:v>
                </c:pt>
                <c:pt idx="5">
                  <c:v>6.2E-2</c:v>
                </c:pt>
                <c:pt idx="6">
                  <c:v>6.5000000000000002E-2</c:v>
                </c:pt>
                <c:pt idx="7">
                  <c:v>0</c:v>
                </c:pt>
                <c:pt idx="8">
                  <c:v>0.03</c:v>
                </c:pt>
                <c:pt idx="9">
                  <c:v>0.06</c:v>
                </c:pt>
                <c:pt idx="10">
                  <c:v>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36653824"/>
        <c:axId val="136667904"/>
      </c:barChart>
      <c:catAx>
        <c:axId val="136653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6667904"/>
        <c:crosses val="autoZero"/>
        <c:auto val="1"/>
        <c:lblAlgn val="ctr"/>
        <c:lblOffset val="100"/>
        <c:noMultiLvlLbl val="0"/>
      </c:catAx>
      <c:valAx>
        <c:axId val="136667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665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Hoja1!$A$108</c:f>
              <c:strCache>
                <c:ptCount val="1"/>
                <c:pt idx="0">
                  <c:v>Frecuencia Absoluta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Hoja1!$B$107:$L$107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Hoja1!$B$108:$L$108</c:f>
              <c:numCache>
                <c:formatCode>General</c:formatCode>
                <c:ptCount val="11"/>
                <c:pt idx="0">
                  <c:v>26</c:v>
                </c:pt>
                <c:pt idx="1">
                  <c:v>33</c:v>
                </c:pt>
                <c:pt idx="2">
                  <c:v>23</c:v>
                </c:pt>
                <c:pt idx="3">
                  <c:v>44</c:v>
                </c:pt>
                <c:pt idx="4">
                  <c:v>26</c:v>
                </c:pt>
                <c:pt idx="5">
                  <c:v>32</c:v>
                </c:pt>
                <c:pt idx="6">
                  <c:v>46</c:v>
                </c:pt>
                <c:pt idx="7">
                  <c:v>27</c:v>
                </c:pt>
                <c:pt idx="8">
                  <c:v>31</c:v>
                </c:pt>
                <c:pt idx="9">
                  <c:v>33</c:v>
                </c:pt>
                <c:pt idx="10">
                  <c:v>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Hoja1!$A$109</c:f>
              <c:strCache>
                <c:ptCount val="1"/>
                <c:pt idx="0">
                  <c:v>Incidencia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Hoja1!$B$107:$L$107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Hoja1!$B$109:$L$109</c:f>
              <c:numCache>
                <c:formatCode>General</c:formatCode>
                <c:ptCount val="11"/>
                <c:pt idx="0">
                  <c:v>0.78</c:v>
                </c:pt>
                <c:pt idx="1">
                  <c:v>1</c:v>
                </c:pt>
                <c:pt idx="2">
                  <c:v>0.69</c:v>
                </c:pt>
                <c:pt idx="3">
                  <c:v>1.33</c:v>
                </c:pt>
                <c:pt idx="4">
                  <c:v>0.78</c:v>
                </c:pt>
                <c:pt idx="5">
                  <c:v>0.97</c:v>
                </c:pt>
                <c:pt idx="6">
                  <c:v>1.39</c:v>
                </c:pt>
                <c:pt idx="7">
                  <c:v>0.82</c:v>
                </c:pt>
                <c:pt idx="8">
                  <c:v>0.94</c:v>
                </c:pt>
                <c:pt idx="9">
                  <c:v>1</c:v>
                </c:pt>
                <c:pt idx="10">
                  <c:v>1.42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9233920"/>
        <c:axId val="139243904"/>
      </c:lineChart>
      <c:catAx>
        <c:axId val="13923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9243904"/>
        <c:crosses val="autoZero"/>
        <c:auto val="1"/>
        <c:lblAlgn val="ctr"/>
        <c:lblOffset val="100"/>
        <c:noMultiLvlLbl val="0"/>
      </c:catAx>
      <c:valAx>
        <c:axId val="13924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923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solidFill>
      <a:schemeClr val="bg1"/>
    </a:solidFill>
    <a:ln w="349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B7573-BEFF-4A47-962C-71AF33626E6D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57BE9-7969-468E-9FC0-0924E4C800C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7069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s-UY" smtClean="0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5B9D1D-9B8F-49EC-8A94-B227B5A62A22}" type="slidenum">
              <a:rPr lang="en-CA" alt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altLang="es-UY"/>
          </a:p>
        </p:txBody>
      </p:sp>
    </p:spTree>
    <p:extLst>
      <p:ext uri="{BB962C8B-B14F-4D97-AF65-F5344CB8AC3E}">
        <p14:creationId xmlns:p14="http://schemas.microsoft.com/office/powerpoint/2010/main" val="1779540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s-UY" smtClean="0"/>
          </a:p>
        </p:txBody>
      </p:sp>
      <p:sp>
        <p:nvSpPr>
          <p:cNvPr id="102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648099-4328-4AE1-9C92-876E44BB4B5F}" type="slidenum">
              <a:rPr lang="en-CA" altLang="es-UY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 altLang="es-UY"/>
          </a:p>
        </p:txBody>
      </p:sp>
    </p:spTree>
    <p:extLst>
      <p:ext uri="{BB962C8B-B14F-4D97-AF65-F5344CB8AC3E}">
        <p14:creationId xmlns:p14="http://schemas.microsoft.com/office/powerpoint/2010/main" val="3417611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655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3097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768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186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6419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7975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2059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9490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800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4623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4591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E43E6-3268-410C-ADAF-FE126E6714A2}" type="datetimeFigureOut">
              <a:rPr lang="es-UY" smtClean="0"/>
              <a:t>25/07/2016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19A48-B395-4FA9-B1DC-B0D561AB117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5322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Título"/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3311525"/>
          </a:xfrm>
        </p:spPr>
        <p:txBody>
          <a:bodyPr/>
          <a:lstStyle/>
          <a:p>
            <a:r>
              <a:rPr lang="es-UY" altLang="es-UY" sz="5400" b="1" dirty="0" smtClean="0"/>
              <a:t>LMC</a:t>
            </a:r>
            <a:br>
              <a:rPr lang="es-UY" altLang="es-UY" sz="5400" b="1" dirty="0" smtClean="0"/>
            </a:br>
            <a:r>
              <a:rPr lang="es-UY" altLang="es-UY" sz="5400" b="1" dirty="0" smtClean="0"/>
              <a:t/>
            </a:r>
            <a:br>
              <a:rPr lang="es-UY" altLang="es-UY" sz="5400" b="1" dirty="0" smtClean="0"/>
            </a:br>
            <a:r>
              <a:rPr lang="es-UY" altLang="es-UY" sz="3600" b="1" dirty="0" smtClean="0"/>
              <a:t>Registro 2005 – 2015</a:t>
            </a:r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0"/>
            <a:ext cx="111601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4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altLang="es-UY" sz="3600" b="1" dirty="0" smtClean="0"/>
              <a:t>LMC: FUENTE DE DATOS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s-ES_tradnl" altLang="es-UY" smtClean="0"/>
          </a:p>
          <a:p>
            <a:pPr>
              <a:lnSpc>
                <a:spcPct val="90000"/>
              </a:lnSpc>
            </a:pPr>
            <a:r>
              <a:rPr lang="es-ES_tradnl" altLang="es-UY" sz="2400" smtClean="0"/>
              <a:t>FNR.</a:t>
            </a:r>
          </a:p>
          <a:p>
            <a:pPr>
              <a:lnSpc>
                <a:spcPct val="90000"/>
              </a:lnSpc>
            </a:pPr>
            <a:endParaRPr lang="es-ES_tradnl" altLang="es-UY" sz="2400" smtClean="0"/>
          </a:p>
          <a:p>
            <a:pPr>
              <a:lnSpc>
                <a:spcPct val="90000"/>
              </a:lnSpc>
            </a:pPr>
            <a:r>
              <a:rPr lang="es-ES_tradnl" altLang="es-UY" sz="2400" smtClean="0"/>
              <a:t>Todo paciente con LMC al debut que solicita inhibidores de TK.</a:t>
            </a:r>
          </a:p>
          <a:p>
            <a:pPr>
              <a:lnSpc>
                <a:spcPct val="90000"/>
              </a:lnSpc>
            </a:pPr>
            <a:endParaRPr lang="es-ES_tradnl" altLang="es-UY" sz="2400" smtClean="0"/>
          </a:p>
          <a:p>
            <a:pPr>
              <a:lnSpc>
                <a:spcPct val="90000"/>
              </a:lnSpc>
            </a:pPr>
            <a:r>
              <a:rPr lang="es-ES_tradnl" altLang="es-UY" sz="2400" smtClean="0"/>
              <a:t>Monitoreo semestral.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0"/>
            <a:ext cx="111601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429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UY" sz="3600" b="1" dirty="0" smtClean="0"/>
              <a:t>LMC 2005 – 2014</a:t>
            </a:r>
            <a:br>
              <a:rPr lang="es-UY" sz="3600" b="1" dirty="0" smtClean="0"/>
            </a:br>
            <a:r>
              <a:rPr lang="es-UY" sz="3600" b="1" dirty="0" smtClean="0"/>
              <a:t>FRECUENCIA ABSOLUTA POR SEXO</a:t>
            </a:r>
            <a:endParaRPr lang="en-CA" sz="2000" b="1" dirty="0" smtClean="0"/>
          </a:p>
        </p:txBody>
      </p:sp>
      <p:pic>
        <p:nvPicPr>
          <p:cNvPr id="378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0"/>
            <a:ext cx="111601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248134"/>
              </p:ext>
            </p:extLst>
          </p:nvPr>
        </p:nvGraphicFramePr>
        <p:xfrm>
          <a:off x="179512" y="1628800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0396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altLang="es-UY" sz="3600" b="1" dirty="0" smtClean="0"/>
              <a:t>LMC 2005-2014 SEGÚN EDAD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827914"/>
              </p:ext>
            </p:extLst>
          </p:nvPr>
        </p:nvGraphicFramePr>
        <p:xfrm>
          <a:off x="457200" y="1426845"/>
          <a:ext cx="8229600" cy="44500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AÑO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MEDIANA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MINIMO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MAXIMO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2005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49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/>
                        <a:t>17</a:t>
                      </a:r>
                      <a:endParaRPr lang="es-UY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/>
                        <a:t>87</a:t>
                      </a:r>
                      <a:endParaRPr lang="es-UY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2006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53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/>
                        <a:t>28</a:t>
                      </a:r>
                      <a:endParaRPr lang="es-UY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/>
                        <a:t>79</a:t>
                      </a:r>
                      <a:endParaRPr lang="es-UY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2007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46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14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/>
                        <a:t>77</a:t>
                      </a:r>
                      <a:endParaRPr lang="es-UY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2008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47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16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/>
                        <a:t>78</a:t>
                      </a:r>
                      <a:endParaRPr lang="es-UY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2009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51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21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81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2010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52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7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83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/>
                        <a:t>2011</a:t>
                      </a:r>
                      <a:endParaRPr lang="es-UY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49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/>
                        <a:t>18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/>
                        <a:t>80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8959" name="4 CuadroTexto"/>
          <p:cNvSpPr txBox="1">
            <a:spLocks noChangeArrowheads="1"/>
          </p:cNvSpPr>
          <p:nvPr/>
        </p:nvSpPr>
        <p:spPr bwMode="auto">
          <a:xfrm>
            <a:off x="1460500" y="5876925"/>
            <a:ext cx="6480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altLang="es-UY" sz="2400" dirty="0"/>
              <a:t>Mediana general aprox.: 50 años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altLang="es-UY" sz="2400" dirty="0"/>
              <a:t>Rango: 7-87</a:t>
            </a:r>
          </a:p>
        </p:txBody>
      </p:sp>
      <p:pic>
        <p:nvPicPr>
          <p:cNvPr id="389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0"/>
            <a:ext cx="111601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67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altLang="es-UY" sz="3600" b="1" dirty="0" smtClean="0"/>
              <a:t>LMC 2005 - 2014 SEGÚN FASE</a:t>
            </a:r>
          </a:p>
        </p:txBody>
      </p:sp>
      <p:pic>
        <p:nvPicPr>
          <p:cNvPr id="399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0"/>
            <a:ext cx="111601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300323"/>
              </p:ext>
            </p:extLst>
          </p:nvPr>
        </p:nvGraphicFramePr>
        <p:xfrm>
          <a:off x="179512" y="1417638"/>
          <a:ext cx="8712968" cy="5035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52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UY" sz="4000" b="1" dirty="0" smtClean="0"/>
              <a:t>FRECUENCIA ABSOLUTA E INCIDENCIA X 100.000 HABITANTES/AÑO</a:t>
            </a:r>
          </a:p>
        </p:txBody>
      </p:sp>
      <p:pic>
        <p:nvPicPr>
          <p:cNvPr id="4096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150" y="0"/>
            <a:ext cx="10858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647390"/>
              </p:ext>
            </p:extLst>
          </p:nvPr>
        </p:nvGraphicFramePr>
        <p:xfrm>
          <a:off x="251520" y="1700808"/>
          <a:ext cx="8640960" cy="4862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39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103</Words>
  <Application>Microsoft Office PowerPoint</Application>
  <PresentationFormat>On-screen Show (4:3)</PresentationFormat>
  <Paragraphs>64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LMC  Registro 2005 – 2015</vt:lpstr>
      <vt:lpstr>LMC: FUENTE DE DATOS</vt:lpstr>
      <vt:lpstr>LMC 2005 – 2014 FRECUENCIA ABSOLUTA POR SEXO</vt:lpstr>
      <vt:lpstr>LMC 2005-2014 SEGÚN EDAD</vt:lpstr>
      <vt:lpstr>LMC 2005 - 2014 SEGÚN FASE</vt:lpstr>
      <vt:lpstr>FRECUENCIA ABSOLUTA E INCIDENCIA X 100.000 HABITANTES/AÑO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LMC  Registro 2005 – 1° SEMESTRE DE 2013</dc:title>
  <dc:creator>Usuario</dc:creator>
  <cp:lastModifiedBy>Usuario</cp:lastModifiedBy>
  <cp:revision>11</cp:revision>
  <dcterms:created xsi:type="dcterms:W3CDTF">2014-01-23T12:03:55Z</dcterms:created>
  <dcterms:modified xsi:type="dcterms:W3CDTF">2016-07-25T18:38:48Z</dcterms:modified>
</cp:coreProperties>
</file>