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0" r:id="rId3"/>
    <p:sldId id="261" r:id="rId4"/>
    <p:sldId id="257" r:id="rId5"/>
    <p:sldId id="263" r:id="rId6"/>
    <p:sldId id="266" r:id="rId7"/>
    <p:sldId id="258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7" d="100"/>
          <a:sy n="77" d="100"/>
        </p:scale>
        <p:origin x="-86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ildeboada:Desktop:SHU:datos:2016:LA:Planilla%20LA_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ildeboada:Desktop:SHU:datos:2016:LA:Planilla%20LA_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ildeboada:Desktop:SHU:datos:2016:LA:Planilla%20LA_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ildeboada:Desktop:SHU:datos:2016:LA:Planilla%20LA_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ildeboada:Desktop:SHU:datos:2016:LA:Planilla%20LA_201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ildeboada:Desktop:SHU:datos:2016:LA:Planilla%20LA_201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Hoja1!$F$135:$G$135</c:f>
              <c:strCache>
                <c:ptCount val="2"/>
                <c:pt idx="0">
                  <c:v>Femenino</c:v>
                </c:pt>
                <c:pt idx="1">
                  <c:v>Masculino </c:v>
                </c:pt>
              </c:strCache>
            </c:strRef>
          </c:cat>
          <c:val>
            <c:numRef>
              <c:f>Hoja1!$F$136:$G$136</c:f>
              <c:numCache>
                <c:formatCode>General</c:formatCode>
                <c:ptCount val="2"/>
                <c:pt idx="0">
                  <c:v>65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UY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3000"/>
                </a:pPr>
                <a:endParaRPr lang="es-U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Hoja1!$L$64:$M$64</c:f>
              <c:strCache>
                <c:ptCount val="2"/>
                <c:pt idx="0">
                  <c:v>&lt;60</c:v>
                </c:pt>
                <c:pt idx="1">
                  <c:v>≥60</c:v>
                </c:pt>
              </c:strCache>
            </c:strRef>
          </c:cat>
          <c:val>
            <c:numRef>
              <c:f>Hoja1!$L$65:$M$65</c:f>
              <c:numCache>
                <c:formatCode>General</c:formatCode>
                <c:ptCount val="2"/>
                <c:pt idx="0">
                  <c:v>44.4</c:v>
                </c:pt>
                <c:pt idx="1">
                  <c:v>55.5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3000"/>
          </a:pPr>
          <a:endParaRPr lang="es-UY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SUBTIPO</c:v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Hoja2!$C$6:$E$6</c:f>
              <c:strCache>
                <c:ptCount val="3"/>
                <c:pt idx="0">
                  <c:v>LAL</c:v>
                </c:pt>
                <c:pt idx="1">
                  <c:v>LAM</c:v>
                </c:pt>
                <c:pt idx="2">
                  <c:v>MPAL</c:v>
                </c:pt>
              </c:strCache>
            </c:strRef>
          </c:cat>
          <c:val>
            <c:numRef>
              <c:f>Hoja2!$C$7:$E$7</c:f>
              <c:numCache>
                <c:formatCode>General</c:formatCode>
                <c:ptCount val="3"/>
                <c:pt idx="0">
                  <c:v>24</c:v>
                </c:pt>
                <c:pt idx="1">
                  <c:v>99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940672"/>
        <c:axId val="40942208"/>
      </c:barChart>
      <c:catAx>
        <c:axId val="40940672"/>
        <c:scaling>
          <c:orientation val="minMax"/>
        </c:scaling>
        <c:delete val="0"/>
        <c:axPos val="b"/>
        <c:majorTickMark val="out"/>
        <c:minorTickMark val="none"/>
        <c:tickLblPos val="nextTo"/>
        <c:crossAx val="40942208"/>
        <c:crosses val="autoZero"/>
        <c:auto val="1"/>
        <c:lblAlgn val="ctr"/>
        <c:lblOffset val="100"/>
        <c:noMultiLvlLbl val="0"/>
      </c:catAx>
      <c:valAx>
        <c:axId val="40942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940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rebuchet MS"/>
          <a:cs typeface="Trebuchet MS"/>
        </a:defRPr>
      </a:pPr>
      <a:endParaRPr lang="es-UY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doughnutChart>
        <c:varyColors val="1"/>
        <c:ser>
          <c:idx val="0"/>
          <c:order val="0"/>
          <c:cat>
            <c:strRef>
              <c:f>Hoja4!$L$4:$S$4</c:f>
              <c:strCache>
                <c:ptCount val="8"/>
                <c:pt idx="0">
                  <c:v>Con Mínima diferenciación </c:v>
                </c:pt>
                <c:pt idx="1">
                  <c:v>Con maduración</c:v>
                </c:pt>
                <c:pt idx="2">
                  <c:v>Mielomonocitica</c:v>
                </c:pt>
                <c:pt idx="3">
                  <c:v>Monocitica</c:v>
                </c:pt>
                <c:pt idx="4">
                  <c:v>Monoblástica</c:v>
                </c:pt>
                <c:pt idx="5">
                  <c:v>Promielocitica</c:v>
                </c:pt>
                <c:pt idx="6">
                  <c:v>Eritroide</c:v>
                </c:pt>
                <c:pt idx="7">
                  <c:v>Asociada a SMD</c:v>
                </c:pt>
              </c:strCache>
            </c:strRef>
          </c:cat>
          <c:val>
            <c:numRef>
              <c:f>Hoja4!$L$6:$S$6</c:f>
              <c:numCache>
                <c:formatCode>General</c:formatCode>
                <c:ptCount val="8"/>
                <c:pt idx="0">
                  <c:v>25</c:v>
                </c:pt>
                <c:pt idx="1">
                  <c:v>8.3000000000000007</c:v>
                </c:pt>
                <c:pt idx="2">
                  <c:v>30.5</c:v>
                </c:pt>
                <c:pt idx="3">
                  <c:v>4.2</c:v>
                </c:pt>
                <c:pt idx="4">
                  <c:v>6.9</c:v>
                </c:pt>
                <c:pt idx="5">
                  <c:v>13.8</c:v>
                </c:pt>
                <c:pt idx="6">
                  <c:v>1.4</c:v>
                </c:pt>
                <c:pt idx="7">
                  <c:v>9.6999999999999993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s-UY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rebuchet MS"/>
          <a:cs typeface="Trebuchet MS"/>
        </a:defRPr>
      </a:pPr>
      <a:endParaRPr lang="es-UY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  <c:txPr>
        <a:bodyPr/>
        <a:lstStyle/>
        <a:p>
          <a:pPr>
            <a:defRPr>
              <a:latin typeface="Trebuchet MS"/>
            </a:defRPr>
          </a:pPr>
          <a:endParaRPr lang="es-UY"/>
        </a:p>
      </c:txPr>
    </c:title>
    <c:autoTitleDeleted val="0"/>
    <c:plotArea>
      <c:layout/>
      <c:pieChart>
        <c:varyColors val="1"/>
        <c:ser>
          <c:idx val="0"/>
          <c:order val="0"/>
          <c:tx>
            <c:v>ESTIRPE</c:v>
          </c:tx>
          <c:cat>
            <c:strRef>
              <c:f>Hoja3!$K$4:$L$4</c:f>
              <c:strCache>
                <c:ptCount val="2"/>
                <c:pt idx="0">
                  <c:v>B</c:v>
                </c:pt>
                <c:pt idx="1">
                  <c:v>T</c:v>
                </c:pt>
              </c:strCache>
            </c:strRef>
          </c:cat>
          <c:val>
            <c:numRef>
              <c:f>Hoja3!$K$6:$L$6</c:f>
              <c:numCache>
                <c:formatCode>General</c:formatCode>
                <c:ptCount val="2"/>
                <c:pt idx="0">
                  <c:v>91.6</c:v>
                </c:pt>
                <c:pt idx="1">
                  <c:v>8.3000000000000007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UY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DIstribución  casos por meses</c:v>
          </c:tx>
          <c:invertIfNegative val="0"/>
          <c:cat>
            <c:strRef>
              <c:f>Hoja1!$L$117:$W$117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 </c:v>
                </c:pt>
                <c:pt idx="3">
                  <c:v>ABRIL </c:v>
                </c:pt>
                <c:pt idx="4">
                  <c:v>MAYO </c:v>
                </c:pt>
                <c:pt idx="5">
                  <c:v>JUNIO </c:v>
                </c:pt>
                <c:pt idx="6">
                  <c:v>JULIO </c:v>
                </c:pt>
                <c:pt idx="7">
                  <c:v>AGOSTO </c:v>
                </c:pt>
                <c:pt idx="8">
                  <c:v>SETIEMBRE</c:v>
                </c:pt>
                <c:pt idx="9">
                  <c:v>OCTUBRE 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Hoja1!$L$119:$W$119</c:f>
              <c:numCache>
                <c:formatCode>General</c:formatCode>
                <c:ptCount val="12"/>
                <c:pt idx="0">
                  <c:v>11.1</c:v>
                </c:pt>
                <c:pt idx="1">
                  <c:v>9.5</c:v>
                </c:pt>
                <c:pt idx="2">
                  <c:v>7.9</c:v>
                </c:pt>
                <c:pt idx="3">
                  <c:v>6.3</c:v>
                </c:pt>
                <c:pt idx="4">
                  <c:v>7.9</c:v>
                </c:pt>
                <c:pt idx="5">
                  <c:v>8.6999999999999993</c:v>
                </c:pt>
                <c:pt idx="6">
                  <c:v>7.1</c:v>
                </c:pt>
                <c:pt idx="7">
                  <c:v>10.3</c:v>
                </c:pt>
                <c:pt idx="8">
                  <c:v>4.7</c:v>
                </c:pt>
                <c:pt idx="9">
                  <c:v>7.9</c:v>
                </c:pt>
                <c:pt idx="10">
                  <c:v>8.6999999999999993</c:v>
                </c:pt>
                <c:pt idx="11">
                  <c:v>9.1999999999999993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261824"/>
        <c:axId val="55263616"/>
      </c:barChart>
      <c:catAx>
        <c:axId val="55261824"/>
        <c:scaling>
          <c:orientation val="minMax"/>
        </c:scaling>
        <c:delete val="0"/>
        <c:axPos val="b"/>
        <c:majorTickMark val="out"/>
        <c:minorTickMark val="none"/>
        <c:tickLblPos val="nextTo"/>
        <c:crossAx val="55263616"/>
        <c:crosses val="autoZero"/>
        <c:auto val="1"/>
        <c:lblAlgn val="ctr"/>
        <c:lblOffset val="100"/>
        <c:noMultiLvlLbl val="0"/>
      </c:catAx>
      <c:valAx>
        <c:axId val="55263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261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rebuchet MS"/>
          <a:cs typeface="Trebuchet MS"/>
        </a:defRPr>
      </a:pPr>
      <a:endParaRPr lang="es-UY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Casos por año</c:v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Hoja1!$A$3:$A$10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Hoja1!$B$3:$B$9</c:f>
              <c:numCache>
                <c:formatCode>General</c:formatCode>
                <c:ptCount val="7"/>
                <c:pt idx="0">
                  <c:v>120</c:v>
                </c:pt>
                <c:pt idx="1">
                  <c:v>119</c:v>
                </c:pt>
                <c:pt idx="2">
                  <c:v>103</c:v>
                </c:pt>
                <c:pt idx="3">
                  <c:v>105</c:v>
                </c:pt>
                <c:pt idx="4">
                  <c:v>115</c:v>
                </c:pt>
                <c:pt idx="5">
                  <c:v>110</c:v>
                </c:pt>
                <c:pt idx="6">
                  <c:v>126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375360"/>
        <c:axId val="55376896"/>
      </c:lineChart>
      <c:catAx>
        <c:axId val="5537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5376896"/>
        <c:crosses val="autoZero"/>
        <c:auto val="1"/>
        <c:lblAlgn val="ctr"/>
        <c:lblOffset val="100"/>
        <c:noMultiLvlLbl val="0"/>
      </c:catAx>
      <c:valAx>
        <c:axId val="55376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375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200">
          <a:latin typeface="Trebuchet MS"/>
          <a:cs typeface="Trebuchet MS"/>
        </a:defRPr>
      </a:pPr>
      <a:endParaRPr lang="es-UY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A6FE4D-5379-4858-89C6-2C77A3D4C176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UY"/>
        </a:p>
      </dgm:t>
    </dgm:pt>
    <dgm:pt modelId="{24A376A2-8300-4701-9106-ECBB6E7C8816}">
      <dgm:prSet phldrT="[Texto]"/>
      <dgm:spPr/>
      <dgm:t>
        <a:bodyPr/>
        <a:lstStyle/>
        <a:p>
          <a:r>
            <a:rPr lang="es-UY" dirty="0" smtClean="0">
              <a:latin typeface="Trebuchet MS"/>
              <a:cs typeface="Trebuchet MS"/>
            </a:rPr>
            <a:t>Laboratorio de Citometría de Flujo Asociación Española</a:t>
          </a:r>
        </a:p>
        <a:p>
          <a:r>
            <a:rPr lang="es-UY" dirty="0" smtClean="0">
              <a:latin typeface="Trebuchet MS"/>
              <a:cs typeface="Trebuchet MS"/>
            </a:rPr>
            <a:t>Dr. Hugo Giordano</a:t>
          </a:r>
        </a:p>
        <a:p>
          <a:r>
            <a:rPr lang="es-UY" dirty="0" smtClean="0">
              <a:latin typeface="Trebuchet MS"/>
              <a:cs typeface="Trebuchet MS"/>
            </a:rPr>
            <a:t>Dra. Andrea Cristiani</a:t>
          </a:r>
          <a:endParaRPr lang="es-UY" dirty="0">
            <a:latin typeface="Trebuchet MS"/>
            <a:cs typeface="Trebuchet MS"/>
          </a:endParaRPr>
        </a:p>
      </dgm:t>
    </dgm:pt>
    <dgm:pt modelId="{B71C2FA1-C7C3-4CB1-B3FE-F412A7957124}" type="parTrans" cxnId="{5B7A3E5D-AAC2-49BF-990A-47457782F143}">
      <dgm:prSet/>
      <dgm:spPr/>
      <dgm:t>
        <a:bodyPr/>
        <a:lstStyle/>
        <a:p>
          <a:endParaRPr lang="es-UY">
            <a:latin typeface="Trebuchet MS"/>
            <a:cs typeface="Trebuchet MS"/>
          </a:endParaRPr>
        </a:p>
      </dgm:t>
    </dgm:pt>
    <dgm:pt modelId="{B70D83D4-D5D1-4992-AE39-35645A42697F}" type="sibTrans" cxnId="{5B7A3E5D-AAC2-49BF-990A-47457782F143}">
      <dgm:prSet/>
      <dgm:spPr/>
      <dgm:t>
        <a:bodyPr/>
        <a:lstStyle/>
        <a:p>
          <a:endParaRPr lang="es-UY">
            <a:latin typeface="Trebuchet MS"/>
            <a:cs typeface="Trebuchet MS"/>
          </a:endParaRPr>
        </a:p>
      </dgm:t>
    </dgm:pt>
    <dgm:pt modelId="{1A568F3B-9421-4D83-AD21-75518EA29805}">
      <dgm:prSet phldrT="[Texto]"/>
      <dgm:spPr/>
      <dgm:t>
        <a:bodyPr/>
        <a:lstStyle/>
        <a:p>
          <a:r>
            <a:rPr lang="es-UY" dirty="0" smtClean="0">
              <a:latin typeface="Trebuchet MS"/>
              <a:cs typeface="Trebuchet MS"/>
            </a:rPr>
            <a:t>Laboratorio Martínez Prado</a:t>
          </a:r>
        </a:p>
        <a:p>
          <a:r>
            <a:rPr lang="es-UY" dirty="0" smtClean="0">
              <a:latin typeface="Trebuchet MS"/>
              <a:cs typeface="Trebuchet MS"/>
            </a:rPr>
            <a:t>Dra. Cristina Otero</a:t>
          </a:r>
          <a:endParaRPr lang="es-UY" dirty="0">
            <a:latin typeface="Trebuchet MS"/>
            <a:cs typeface="Trebuchet MS"/>
          </a:endParaRPr>
        </a:p>
      </dgm:t>
    </dgm:pt>
    <dgm:pt modelId="{8FA06043-7662-40E9-B068-DA390A68669A}" type="parTrans" cxnId="{B877EE40-BE87-4B70-B551-60DF254CA4F0}">
      <dgm:prSet/>
      <dgm:spPr/>
      <dgm:t>
        <a:bodyPr/>
        <a:lstStyle/>
        <a:p>
          <a:endParaRPr lang="es-UY">
            <a:latin typeface="Trebuchet MS"/>
            <a:cs typeface="Trebuchet MS"/>
          </a:endParaRPr>
        </a:p>
      </dgm:t>
    </dgm:pt>
    <dgm:pt modelId="{C123BAD6-C130-41F9-988C-0F0D830AF5FA}" type="sibTrans" cxnId="{B877EE40-BE87-4B70-B551-60DF254CA4F0}">
      <dgm:prSet/>
      <dgm:spPr/>
      <dgm:t>
        <a:bodyPr/>
        <a:lstStyle/>
        <a:p>
          <a:endParaRPr lang="es-UY">
            <a:latin typeface="Trebuchet MS"/>
            <a:cs typeface="Trebuchet MS"/>
          </a:endParaRPr>
        </a:p>
      </dgm:t>
    </dgm:pt>
    <dgm:pt modelId="{A292543C-9962-4A3F-9E50-342C6409BC27}">
      <dgm:prSet phldrT="[Texto]"/>
      <dgm:spPr/>
      <dgm:t>
        <a:bodyPr/>
        <a:lstStyle/>
        <a:p>
          <a:r>
            <a:rPr lang="es-UY" dirty="0" smtClean="0">
              <a:latin typeface="Trebuchet MS"/>
              <a:cs typeface="Trebuchet MS"/>
            </a:rPr>
            <a:t>Laboratorio de Citometría de Flujo  Hospital de Clínicas</a:t>
          </a:r>
        </a:p>
        <a:p>
          <a:r>
            <a:rPr lang="es-UY" dirty="0" smtClean="0">
              <a:latin typeface="Trebuchet MS"/>
              <a:cs typeface="Trebuchet MS"/>
            </a:rPr>
            <a:t>Dra. Daniela Lens</a:t>
          </a:r>
        </a:p>
        <a:p>
          <a:r>
            <a:rPr lang="es-UY" dirty="0" smtClean="0">
              <a:latin typeface="Trebuchet MS"/>
              <a:cs typeface="Trebuchet MS"/>
            </a:rPr>
            <a:t>Lic. Andreina Brugnini</a:t>
          </a:r>
        </a:p>
        <a:p>
          <a:r>
            <a:rPr lang="es-UY" dirty="0" smtClean="0">
              <a:latin typeface="Trebuchet MS"/>
              <a:cs typeface="Trebuchet MS"/>
            </a:rPr>
            <a:t>Lic. Natalia Trías</a:t>
          </a:r>
          <a:endParaRPr lang="es-UY" dirty="0">
            <a:latin typeface="Trebuchet MS"/>
            <a:cs typeface="Trebuchet MS"/>
          </a:endParaRPr>
        </a:p>
      </dgm:t>
    </dgm:pt>
    <dgm:pt modelId="{5218694C-553E-43F0-ACE4-88C740FA97CC}" type="parTrans" cxnId="{1625A3D7-876E-4020-BCAD-D3E3B08C85DD}">
      <dgm:prSet/>
      <dgm:spPr/>
      <dgm:t>
        <a:bodyPr/>
        <a:lstStyle/>
        <a:p>
          <a:endParaRPr lang="es-UY">
            <a:latin typeface="Trebuchet MS"/>
            <a:cs typeface="Trebuchet MS"/>
          </a:endParaRPr>
        </a:p>
      </dgm:t>
    </dgm:pt>
    <dgm:pt modelId="{C6F08134-4DF2-4C4C-9911-942C42CA1F57}" type="sibTrans" cxnId="{1625A3D7-876E-4020-BCAD-D3E3B08C85DD}">
      <dgm:prSet/>
      <dgm:spPr/>
      <dgm:t>
        <a:bodyPr/>
        <a:lstStyle/>
        <a:p>
          <a:endParaRPr lang="es-UY">
            <a:latin typeface="Trebuchet MS"/>
            <a:cs typeface="Trebuchet MS"/>
          </a:endParaRPr>
        </a:p>
      </dgm:t>
    </dgm:pt>
    <dgm:pt modelId="{2252E7AA-2D63-4F66-AC34-48BE5198C410}">
      <dgm:prSet phldrT="[Texto]"/>
      <dgm:spPr/>
      <dgm:t>
        <a:bodyPr/>
        <a:lstStyle/>
        <a:p>
          <a:r>
            <a:rPr lang="es-UY" dirty="0" smtClean="0">
              <a:latin typeface="Trebuchet MS"/>
              <a:cs typeface="Trebuchet MS"/>
            </a:rPr>
            <a:t>Laboratorio de Citometría de Flujo  Médica Uruguaya</a:t>
          </a:r>
        </a:p>
        <a:p>
          <a:r>
            <a:rPr lang="es-UY" dirty="0" smtClean="0">
              <a:latin typeface="Trebuchet MS"/>
              <a:cs typeface="Trebuchet MS"/>
            </a:rPr>
            <a:t>Dra. Cecilia Canessa</a:t>
          </a:r>
          <a:endParaRPr lang="es-UY" dirty="0">
            <a:latin typeface="Trebuchet MS"/>
            <a:cs typeface="Trebuchet MS"/>
          </a:endParaRPr>
        </a:p>
      </dgm:t>
    </dgm:pt>
    <dgm:pt modelId="{AD8F51E4-2757-4289-B320-C92A27D7A0A6}" type="parTrans" cxnId="{28187C99-E20D-41B6-A234-B64E9E3D83F4}">
      <dgm:prSet/>
      <dgm:spPr/>
      <dgm:t>
        <a:bodyPr/>
        <a:lstStyle/>
        <a:p>
          <a:endParaRPr lang="es-UY">
            <a:latin typeface="Trebuchet MS"/>
            <a:cs typeface="Trebuchet MS"/>
          </a:endParaRPr>
        </a:p>
      </dgm:t>
    </dgm:pt>
    <dgm:pt modelId="{D0CB876B-609F-4FFA-8BE2-E10F2A54AFDC}" type="sibTrans" cxnId="{28187C99-E20D-41B6-A234-B64E9E3D83F4}">
      <dgm:prSet/>
      <dgm:spPr/>
      <dgm:t>
        <a:bodyPr/>
        <a:lstStyle/>
        <a:p>
          <a:endParaRPr lang="es-UY">
            <a:latin typeface="Trebuchet MS"/>
            <a:cs typeface="Trebuchet MS"/>
          </a:endParaRPr>
        </a:p>
      </dgm:t>
    </dgm:pt>
    <dgm:pt modelId="{C7CC60B4-EA3F-487A-AD40-350B7D3691E1}">
      <dgm:prSet phldrT="[Texto]"/>
      <dgm:spPr/>
      <dgm:t>
        <a:bodyPr/>
        <a:lstStyle/>
        <a:p>
          <a:r>
            <a:rPr lang="es-UY" dirty="0" smtClean="0">
              <a:latin typeface="Trebuchet MS"/>
              <a:cs typeface="Trebuchet MS"/>
            </a:rPr>
            <a:t>Laboratorio de Citometría de Flujo  Hospital Maciel</a:t>
          </a:r>
        </a:p>
        <a:p>
          <a:r>
            <a:rPr lang="es-UY" dirty="0" smtClean="0">
              <a:latin typeface="Trebuchet MS"/>
              <a:cs typeface="Trebuchet MS"/>
            </a:rPr>
            <a:t>Dra. Carolina Sosa</a:t>
          </a:r>
          <a:endParaRPr lang="es-UY" dirty="0">
            <a:latin typeface="Trebuchet MS"/>
            <a:cs typeface="Trebuchet MS"/>
          </a:endParaRPr>
        </a:p>
      </dgm:t>
    </dgm:pt>
    <dgm:pt modelId="{438DE94F-E365-4FD9-B020-84BD02AE3C83}" type="parTrans" cxnId="{6E011288-FD65-4F95-8422-FA9AB1B44D4A}">
      <dgm:prSet/>
      <dgm:spPr/>
      <dgm:t>
        <a:bodyPr/>
        <a:lstStyle/>
        <a:p>
          <a:endParaRPr lang="es-UY">
            <a:latin typeface="Trebuchet MS"/>
            <a:cs typeface="Trebuchet MS"/>
          </a:endParaRPr>
        </a:p>
      </dgm:t>
    </dgm:pt>
    <dgm:pt modelId="{5FB776ED-1FC3-41CA-9767-A8F95A899CE1}" type="sibTrans" cxnId="{6E011288-FD65-4F95-8422-FA9AB1B44D4A}">
      <dgm:prSet/>
      <dgm:spPr/>
      <dgm:t>
        <a:bodyPr/>
        <a:lstStyle/>
        <a:p>
          <a:endParaRPr lang="es-UY">
            <a:latin typeface="Trebuchet MS"/>
            <a:cs typeface="Trebuchet MS"/>
          </a:endParaRPr>
        </a:p>
      </dgm:t>
    </dgm:pt>
    <dgm:pt modelId="{7E2A2847-761F-417D-BCF4-7C0E131CF1FE}">
      <dgm:prSet/>
      <dgm:spPr/>
      <dgm:t>
        <a:bodyPr/>
        <a:lstStyle/>
        <a:p>
          <a:r>
            <a:rPr lang="es-UY" dirty="0" smtClean="0">
              <a:latin typeface="Trebuchet MS"/>
              <a:cs typeface="Trebuchet MS"/>
            </a:rPr>
            <a:t>CASMU</a:t>
          </a:r>
        </a:p>
        <a:p>
          <a:r>
            <a:rPr lang="es-UY" dirty="0" smtClean="0">
              <a:latin typeface="Trebuchet MS"/>
              <a:cs typeface="Trebuchet MS"/>
            </a:rPr>
            <a:t>Dra. Cecilia </a:t>
          </a:r>
          <a:r>
            <a:rPr lang="es-UY" dirty="0" err="1" smtClean="0">
              <a:latin typeface="Trebuchet MS"/>
              <a:cs typeface="Trebuchet MS"/>
            </a:rPr>
            <a:t>Canessa</a:t>
          </a:r>
          <a:endParaRPr lang="es-UY" dirty="0">
            <a:latin typeface="Trebuchet MS"/>
            <a:cs typeface="Trebuchet MS"/>
          </a:endParaRPr>
        </a:p>
      </dgm:t>
    </dgm:pt>
    <dgm:pt modelId="{723909C6-A338-4134-AF56-9D14AB133149}" type="parTrans" cxnId="{A0B0F40D-4DB0-48BE-805B-7AE5925B95B2}">
      <dgm:prSet/>
      <dgm:spPr/>
      <dgm:t>
        <a:bodyPr/>
        <a:lstStyle/>
        <a:p>
          <a:endParaRPr lang="es-UY">
            <a:latin typeface="Trebuchet MS"/>
            <a:cs typeface="Trebuchet MS"/>
          </a:endParaRPr>
        </a:p>
      </dgm:t>
    </dgm:pt>
    <dgm:pt modelId="{071F3604-CD25-4878-8010-D9FC7F8A7746}" type="sibTrans" cxnId="{A0B0F40D-4DB0-48BE-805B-7AE5925B95B2}">
      <dgm:prSet/>
      <dgm:spPr/>
      <dgm:t>
        <a:bodyPr/>
        <a:lstStyle/>
        <a:p>
          <a:endParaRPr lang="es-UY">
            <a:latin typeface="Trebuchet MS"/>
            <a:cs typeface="Trebuchet MS"/>
          </a:endParaRPr>
        </a:p>
      </dgm:t>
    </dgm:pt>
    <dgm:pt modelId="{F81A6388-C139-445E-8215-909569F864C7}" type="pres">
      <dgm:prSet presAssocID="{39A6FE4D-5379-4858-89C6-2C77A3D4C1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3FD01750-327F-48F4-BE71-81DA7DD4F2CC}" type="pres">
      <dgm:prSet presAssocID="{24A376A2-8300-4701-9106-ECBB6E7C881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B96A7681-2C9F-42BE-B0E1-8FC09AC7272F}" type="pres">
      <dgm:prSet presAssocID="{B70D83D4-D5D1-4992-AE39-35645A42697F}" presName="sibTrans" presStyleCnt="0"/>
      <dgm:spPr/>
      <dgm:t>
        <a:bodyPr/>
        <a:lstStyle/>
        <a:p>
          <a:endParaRPr lang="es-UY"/>
        </a:p>
      </dgm:t>
    </dgm:pt>
    <dgm:pt modelId="{5453988F-70C5-40B4-BB82-D11AAA70B4B0}" type="pres">
      <dgm:prSet presAssocID="{1A568F3B-9421-4D83-AD21-75518EA2980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8458D34E-06DE-4E47-90D4-F4D4B152422C}" type="pres">
      <dgm:prSet presAssocID="{C123BAD6-C130-41F9-988C-0F0D830AF5FA}" presName="sibTrans" presStyleCnt="0"/>
      <dgm:spPr/>
      <dgm:t>
        <a:bodyPr/>
        <a:lstStyle/>
        <a:p>
          <a:endParaRPr lang="es-UY"/>
        </a:p>
      </dgm:t>
    </dgm:pt>
    <dgm:pt modelId="{B3806AE2-5DB6-4C1E-8B9A-9B179AFC1F0A}" type="pres">
      <dgm:prSet presAssocID="{A292543C-9962-4A3F-9E50-342C6409BC2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37487A10-CA73-4F08-9AF2-0D84E06EA297}" type="pres">
      <dgm:prSet presAssocID="{C6F08134-4DF2-4C4C-9911-942C42CA1F57}" presName="sibTrans" presStyleCnt="0"/>
      <dgm:spPr/>
      <dgm:t>
        <a:bodyPr/>
        <a:lstStyle/>
        <a:p>
          <a:endParaRPr lang="es-UY"/>
        </a:p>
      </dgm:t>
    </dgm:pt>
    <dgm:pt modelId="{20A13082-DEAB-4A00-A784-E3DCE0084251}" type="pres">
      <dgm:prSet presAssocID="{2252E7AA-2D63-4F66-AC34-48BE5198C41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492F530D-1806-45A7-ACFF-17DA91EA64ED}" type="pres">
      <dgm:prSet presAssocID="{D0CB876B-609F-4FFA-8BE2-E10F2A54AFDC}" presName="sibTrans" presStyleCnt="0"/>
      <dgm:spPr/>
      <dgm:t>
        <a:bodyPr/>
        <a:lstStyle/>
        <a:p>
          <a:endParaRPr lang="es-UY"/>
        </a:p>
      </dgm:t>
    </dgm:pt>
    <dgm:pt modelId="{0B68B26E-DA6A-4BC2-8D30-6FA85B6A8C8E}" type="pres">
      <dgm:prSet presAssocID="{C7CC60B4-EA3F-487A-AD40-350B7D3691E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6BFD0695-6687-4D94-A3AD-DAD6C99E221B}" type="pres">
      <dgm:prSet presAssocID="{5FB776ED-1FC3-41CA-9767-A8F95A899CE1}" presName="sibTrans" presStyleCnt="0"/>
      <dgm:spPr/>
      <dgm:t>
        <a:bodyPr/>
        <a:lstStyle/>
        <a:p>
          <a:endParaRPr lang="es-UY"/>
        </a:p>
      </dgm:t>
    </dgm:pt>
    <dgm:pt modelId="{862225FF-091E-4D5F-BBE5-7357672BE51D}" type="pres">
      <dgm:prSet presAssocID="{7E2A2847-761F-417D-BCF4-7C0E131CF1F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</dgm:ptLst>
  <dgm:cxnLst>
    <dgm:cxn modelId="{05CA33CC-6638-CF42-A269-EC63DC51E227}" type="presOf" srcId="{39A6FE4D-5379-4858-89C6-2C77A3D4C176}" destId="{F81A6388-C139-445E-8215-909569F864C7}" srcOrd="0" destOrd="0" presId="urn:microsoft.com/office/officeart/2005/8/layout/default"/>
    <dgm:cxn modelId="{B877EE40-BE87-4B70-B551-60DF254CA4F0}" srcId="{39A6FE4D-5379-4858-89C6-2C77A3D4C176}" destId="{1A568F3B-9421-4D83-AD21-75518EA29805}" srcOrd="1" destOrd="0" parTransId="{8FA06043-7662-40E9-B068-DA390A68669A}" sibTransId="{C123BAD6-C130-41F9-988C-0F0D830AF5FA}"/>
    <dgm:cxn modelId="{A4A3AAEF-AB0E-6A4D-BDD7-06E7CFC3A17C}" type="presOf" srcId="{C7CC60B4-EA3F-487A-AD40-350B7D3691E1}" destId="{0B68B26E-DA6A-4BC2-8D30-6FA85B6A8C8E}" srcOrd="0" destOrd="0" presId="urn:microsoft.com/office/officeart/2005/8/layout/default"/>
    <dgm:cxn modelId="{8604F031-0D57-CB49-BCF5-A5BB3A3B257C}" type="presOf" srcId="{24A376A2-8300-4701-9106-ECBB6E7C8816}" destId="{3FD01750-327F-48F4-BE71-81DA7DD4F2CC}" srcOrd="0" destOrd="0" presId="urn:microsoft.com/office/officeart/2005/8/layout/default"/>
    <dgm:cxn modelId="{369624B8-2237-D74B-AB25-8F28AAC56109}" type="presOf" srcId="{2252E7AA-2D63-4F66-AC34-48BE5198C410}" destId="{20A13082-DEAB-4A00-A784-E3DCE0084251}" srcOrd="0" destOrd="0" presId="urn:microsoft.com/office/officeart/2005/8/layout/default"/>
    <dgm:cxn modelId="{A0B0F40D-4DB0-48BE-805B-7AE5925B95B2}" srcId="{39A6FE4D-5379-4858-89C6-2C77A3D4C176}" destId="{7E2A2847-761F-417D-BCF4-7C0E131CF1FE}" srcOrd="5" destOrd="0" parTransId="{723909C6-A338-4134-AF56-9D14AB133149}" sibTransId="{071F3604-CD25-4878-8010-D9FC7F8A7746}"/>
    <dgm:cxn modelId="{A63B0F1C-B774-7346-94C7-6A83BF218346}" type="presOf" srcId="{A292543C-9962-4A3F-9E50-342C6409BC27}" destId="{B3806AE2-5DB6-4C1E-8B9A-9B179AFC1F0A}" srcOrd="0" destOrd="0" presId="urn:microsoft.com/office/officeart/2005/8/layout/default"/>
    <dgm:cxn modelId="{28187C99-E20D-41B6-A234-B64E9E3D83F4}" srcId="{39A6FE4D-5379-4858-89C6-2C77A3D4C176}" destId="{2252E7AA-2D63-4F66-AC34-48BE5198C410}" srcOrd="3" destOrd="0" parTransId="{AD8F51E4-2757-4289-B320-C92A27D7A0A6}" sibTransId="{D0CB876B-609F-4FFA-8BE2-E10F2A54AFDC}"/>
    <dgm:cxn modelId="{5B7A3E5D-AAC2-49BF-990A-47457782F143}" srcId="{39A6FE4D-5379-4858-89C6-2C77A3D4C176}" destId="{24A376A2-8300-4701-9106-ECBB6E7C8816}" srcOrd="0" destOrd="0" parTransId="{B71C2FA1-C7C3-4CB1-B3FE-F412A7957124}" sibTransId="{B70D83D4-D5D1-4992-AE39-35645A42697F}"/>
    <dgm:cxn modelId="{1625A3D7-876E-4020-BCAD-D3E3B08C85DD}" srcId="{39A6FE4D-5379-4858-89C6-2C77A3D4C176}" destId="{A292543C-9962-4A3F-9E50-342C6409BC27}" srcOrd="2" destOrd="0" parTransId="{5218694C-553E-43F0-ACE4-88C740FA97CC}" sibTransId="{C6F08134-4DF2-4C4C-9911-942C42CA1F57}"/>
    <dgm:cxn modelId="{A7738E21-9A5D-0548-8826-CAA7D9805F54}" type="presOf" srcId="{1A568F3B-9421-4D83-AD21-75518EA29805}" destId="{5453988F-70C5-40B4-BB82-D11AAA70B4B0}" srcOrd="0" destOrd="0" presId="urn:microsoft.com/office/officeart/2005/8/layout/default"/>
    <dgm:cxn modelId="{9C4F45CB-54E4-D542-9AFB-424FA552E390}" type="presOf" srcId="{7E2A2847-761F-417D-BCF4-7C0E131CF1FE}" destId="{862225FF-091E-4D5F-BBE5-7357672BE51D}" srcOrd="0" destOrd="0" presId="urn:microsoft.com/office/officeart/2005/8/layout/default"/>
    <dgm:cxn modelId="{6E011288-FD65-4F95-8422-FA9AB1B44D4A}" srcId="{39A6FE4D-5379-4858-89C6-2C77A3D4C176}" destId="{C7CC60B4-EA3F-487A-AD40-350B7D3691E1}" srcOrd="4" destOrd="0" parTransId="{438DE94F-E365-4FD9-B020-84BD02AE3C83}" sibTransId="{5FB776ED-1FC3-41CA-9767-A8F95A899CE1}"/>
    <dgm:cxn modelId="{0DA43BDC-A2CF-C046-B170-362A7A6D4547}" type="presParOf" srcId="{F81A6388-C139-445E-8215-909569F864C7}" destId="{3FD01750-327F-48F4-BE71-81DA7DD4F2CC}" srcOrd="0" destOrd="0" presId="urn:microsoft.com/office/officeart/2005/8/layout/default"/>
    <dgm:cxn modelId="{9EB6AE7B-5B62-8543-B3E2-166205BB14AC}" type="presParOf" srcId="{F81A6388-C139-445E-8215-909569F864C7}" destId="{B96A7681-2C9F-42BE-B0E1-8FC09AC7272F}" srcOrd="1" destOrd="0" presId="urn:microsoft.com/office/officeart/2005/8/layout/default"/>
    <dgm:cxn modelId="{C91E26E9-07BD-884E-83FB-A5B30705618C}" type="presParOf" srcId="{F81A6388-C139-445E-8215-909569F864C7}" destId="{5453988F-70C5-40B4-BB82-D11AAA70B4B0}" srcOrd="2" destOrd="0" presId="urn:microsoft.com/office/officeart/2005/8/layout/default"/>
    <dgm:cxn modelId="{C309049A-9A11-B249-BAD0-D079FDC1D4D5}" type="presParOf" srcId="{F81A6388-C139-445E-8215-909569F864C7}" destId="{8458D34E-06DE-4E47-90D4-F4D4B152422C}" srcOrd="3" destOrd="0" presId="urn:microsoft.com/office/officeart/2005/8/layout/default"/>
    <dgm:cxn modelId="{7C02F4E5-1E26-9949-9F7D-E39B5023AEBC}" type="presParOf" srcId="{F81A6388-C139-445E-8215-909569F864C7}" destId="{B3806AE2-5DB6-4C1E-8B9A-9B179AFC1F0A}" srcOrd="4" destOrd="0" presId="urn:microsoft.com/office/officeart/2005/8/layout/default"/>
    <dgm:cxn modelId="{B6978964-67FE-6D49-99C9-08747E642544}" type="presParOf" srcId="{F81A6388-C139-445E-8215-909569F864C7}" destId="{37487A10-CA73-4F08-9AF2-0D84E06EA297}" srcOrd="5" destOrd="0" presId="urn:microsoft.com/office/officeart/2005/8/layout/default"/>
    <dgm:cxn modelId="{3EA3C333-C446-3D4D-9783-F70DCF78BF7E}" type="presParOf" srcId="{F81A6388-C139-445E-8215-909569F864C7}" destId="{20A13082-DEAB-4A00-A784-E3DCE0084251}" srcOrd="6" destOrd="0" presId="urn:microsoft.com/office/officeart/2005/8/layout/default"/>
    <dgm:cxn modelId="{67F5CBD0-6457-C24F-835C-DF9CDEA6923E}" type="presParOf" srcId="{F81A6388-C139-445E-8215-909569F864C7}" destId="{492F530D-1806-45A7-ACFF-17DA91EA64ED}" srcOrd="7" destOrd="0" presId="urn:microsoft.com/office/officeart/2005/8/layout/default"/>
    <dgm:cxn modelId="{9498999A-03DA-F94F-A365-F5A1E5853F55}" type="presParOf" srcId="{F81A6388-C139-445E-8215-909569F864C7}" destId="{0B68B26E-DA6A-4BC2-8D30-6FA85B6A8C8E}" srcOrd="8" destOrd="0" presId="urn:microsoft.com/office/officeart/2005/8/layout/default"/>
    <dgm:cxn modelId="{0920D22F-71D6-1A4D-8A21-3C85E7C5CCE2}" type="presParOf" srcId="{F81A6388-C139-445E-8215-909569F864C7}" destId="{6BFD0695-6687-4D94-A3AD-DAD6C99E221B}" srcOrd="9" destOrd="0" presId="urn:microsoft.com/office/officeart/2005/8/layout/default"/>
    <dgm:cxn modelId="{04227E44-9532-9C43-AA58-7882CFF220E1}" type="presParOf" srcId="{F81A6388-C139-445E-8215-909569F864C7}" destId="{862225FF-091E-4D5F-BBE5-7357672BE51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x-none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x-none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01F9CA3-105E-4857-9057-6DB6197DA786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latin typeface="Trebuchet MS"/>
                <a:cs typeface="Trebuchet MS"/>
              </a:rPr>
              <a:t>Registro Nacional Leucemias Agudas</a:t>
            </a:r>
            <a:endParaRPr lang="es-ES" dirty="0">
              <a:latin typeface="Trebuchet MS"/>
              <a:cs typeface="Trebuchet M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" sz="4000" dirty="0" smtClean="0">
                <a:latin typeface="Trebuchet MS"/>
                <a:cs typeface="Trebuchet MS"/>
              </a:rPr>
              <a:t>2016</a:t>
            </a:r>
            <a:endParaRPr lang="es-ES" sz="4000" dirty="0">
              <a:latin typeface="Trebuchet MS"/>
              <a:cs typeface="Trebuchet M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167" y="3683000"/>
            <a:ext cx="13335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61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777240" y="5622925"/>
            <a:ext cx="7543800" cy="914400"/>
          </a:xfrm>
        </p:spPr>
        <p:txBody>
          <a:bodyPr>
            <a:noAutofit/>
          </a:bodyPr>
          <a:lstStyle/>
          <a:p>
            <a:pPr algn="ctr"/>
            <a:r>
              <a:rPr lang="es-UY" sz="3600" b="1" dirty="0">
                <a:latin typeface="Trebuchet MS"/>
                <a:cs typeface="Trebuchet MS"/>
              </a:rPr>
              <a:t>AGRADECIMIENTO </a:t>
            </a:r>
            <a:br>
              <a:rPr lang="es-UY" sz="3600" b="1" dirty="0">
                <a:latin typeface="Trebuchet MS"/>
                <a:cs typeface="Trebuchet MS"/>
              </a:rPr>
            </a:br>
            <a:r>
              <a:rPr lang="es-UY" sz="3600" b="1" dirty="0">
                <a:latin typeface="Trebuchet MS"/>
                <a:cs typeface="Trebuchet MS"/>
              </a:rPr>
              <a:t>LABORATORIOS DE CITOMETRIA DE FLUJO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31921"/>
              </p:ext>
            </p:extLst>
          </p:nvPr>
        </p:nvGraphicFramePr>
        <p:xfrm>
          <a:off x="628650" y="4167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99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77239" y="1787527"/>
            <a:ext cx="7672493" cy="202353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s-ES" sz="3500" dirty="0" smtClean="0">
                <a:latin typeface="Trebuchet MS"/>
                <a:cs typeface="Trebuchet MS"/>
              </a:rPr>
              <a:t>Número casos nuevos 2016 = 126</a:t>
            </a:r>
          </a:p>
          <a:p>
            <a:pPr>
              <a:buFont typeface="Wingdings" charset="2"/>
              <a:buChar char="§"/>
            </a:pPr>
            <a:r>
              <a:rPr lang="es-ES" sz="3500" dirty="0" smtClean="0">
                <a:latin typeface="Trebuchet MS"/>
                <a:cs typeface="Trebuchet MS"/>
              </a:rPr>
              <a:t>Incidencia 3,8/100.000 </a:t>
            </a:r>
            <a:r>
              <a:rPr lang="es-ES" sz="3500" dirty="0" err="1" smtClean="0">
                <a:latin typeface="Trebuchet MS"/>
                <a:cs typeface="Trebuchet MS"/>
              </a:rPr>
              <a:t>hab</a:t>
            </a:r>
            <a:endParaRPr lang="es-ES" sz="3500" dirty="0" smtClean="0">
              <a:latin typeface="Trebuchet MS"/>
              <a:cs typeface="Trebuchet MS"/>
            </a:endParaRPr>
          </a:p>
          <a:p>
            <a:pPr>
              <a:buFont typeface="Wingdings" charset="2"/>
              <a:buChar char="§"/>
            </a:pPr>
            <a:r>
              <a:rPr lang="es-ES" sz="3500" dirty="0" smtClean="0">
                <a:latin typeface="Trebuchet MS"/>
                <a:cs typeface="Trebuchet MS"/>
              </a:rPr>
              <a:t>Relación H:M = 0,9:1</a:t>
            </a:r>
            <a:endParaRPr lang="es-ES" sz="3500" dirty="0">
              <a:latin typeface="Trebuchet MS"/>
              <a:cs typeface="Trebuchet MS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77240" y="635002"/>
            <a:ext cx="7543800" cy="914400"/>
          </a:xfrm>
        </p:spPr>
        <p:txBody>
          <a:bodyPr/>
          <a:lstStyle/>
          <a:p>
            <a:pPr algn="ctr"/>
            <a:r>
              <a:rPr lang="es-ES" dirty="0" smtClean="0">
                <a:latin typeface="Trebuchet MS"/>
                <a:cs typeface="Trebuchet MS"/>
              </a:rPr>
              <a:t>Leucemias Agudas</a:t>
            </a:r>
            <a:br>
              <a:rPr lang="es-ES" dirty="0" smtClean="0">
                <a:latin typeface="Trebuchet MS"/>
                <a:cs typeface="Trebuchet MS"/>
              </a:rPr>
            </a:br>
            <a:r>
              <a:rPr lang="es-ES" dirty="0" smtClean="0">
                <a:latin typeface="Trebuchet MS"/>
                <a:cs typeface="Trebuchet MS"/>
              </a:rPr>
              <a:t>Año 2016</a:t>
            </a:r>
            <a:endParaRPr lang="es-ES" dirty="0">
              <a:latin typeface="Trebuchet MS"/>
              <a:cs typeface="Trebuchet MS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820767"/>
              </p:ext>
            </p:extLst>
          </p:nvPr>
        </p:nvGraphicFramePr>
        <p:xfrm>
          <a:off x="4148667" y="357293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090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71474" y="241301"/>
            <a:ext cx="6708775" cy="1854199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s-ES" sz="3000" dirty="0">
                <a:latin typeface="Trebuchet MS"/>
                <a:cs typeface="Trebuchet MS"/>
              </a:rPr>
              <a:t>Mediana de edad = </a:t>
            </a:r>
            <a:r>
              <a:rPr lang="es-ES_tradnl" sz="3000" dirty="0">
                <a:effectLst/>
                <a:latin typeface="Trebuchet MS"/>
                <a:cs typeface="Trebuchet MS"/>
              </a:rPr>
              <a:t>63 a (0,6 – 96 a)</a:t>
            </a:r>
            <a:r>
              <a:rPr lang="es-UY" sz="3000" dirty="0">
                <a:effectLst/>
                <a:latin typeface="Trebuchet MS"/>
                <a:cs typeface="Trebuchet MS"/>
              </a:rPr>
              <a:t> </a:t>
            </a:r>
            <a:endParaRPr lang="es-ES" sz="3000" dirty="0">
              <a:latin typeface="Trebuchet MS"/>
              <a:cs typeface="Trebuchet MS"/>
            </a:endParaRPr>
          </a:p>
          <a:p>
            <a:pPr>
              <a:buFont typeface="Wingdings" charset="2"/>
              <a:buChar char="§"/>
            </a:pPr>
            <a:endParaRPr lang="es-ES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018417"/>
              </p:ext>
            </p:extLst>
          </p:nvPr>
        </p:nvGraphicFramePr>
        <p:xfrm>
          <a:off x="1698625" y="1825625"/>
          <a:ext cx="7032625" cy="4540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5628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77240" y="474133"/>
            <a:ext cx="7543800" cy="914400"/>
          </a:xfrm>
        </p:spPr>
        <p:txBody>
          <a:bodyPr/>
          <a:lstStyle/>
          <a:p>
            <a:r>
              <a:rPr lang="es-ES" dirty="0" smtClean="0">
                <a:latin typeface="Trebuchet MS"/>
                <a:cs typeface="Trebuchet MS"/>
              </a:rPr>
              <a:t>Distribución por subtipos</a:t>
            </a:r>
            <a:endParaRPr lang="es-ES" dirty="0">
              <a:latin typeface="Trebuchet MS"/>
              <a:cs typeface="Trebuchet MS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971038"/>
              </p:ext>
            </p:extLst>
          </p:nvPr>
        </p:nvGraphicFramePr>
        <p:xfrm>
          <a:off x="777240" y="1794933"/>
          <a:ext cx="7909560" cy="447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3184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65100" y="1336676"/>
            <a:ext cx="6096000" cy="1473199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s-ES" dirty="0" smtClean="0">
                <a:latin typeface="Trebuchet MS"/>
                <a:cs typeface="Trebuchet MS"/>
              </a:rPr>
              <a:t>Incidencia = 3/100.000 </a:t>
            </a:r>
            <a:r>
              <a:rPr lang="es-ES" dirty="0" err="1" smtClean="0">
                <a:latin typeface="Trebuchet MS"/>
                <a:cs typeface="Trebuchet MS"/>
              </a:rPr>
              <a:t>hab</a:t>
            </a:r>
            <a:endParaRPr lang="es-ES" dirty="0" smtClean="0">
              <a:latin typeface="Trebuchet MS"/>
              <a:cs typeface="Trebuchet MS"/>
            </a:endParaRPr>
          </a:p>
          <a:p>
            <a:pPr>
              <a:buFont typeface="Wingdings" charset="2"/>
              <a:buChar char="§"/>
            </a:pPr>
            <a:r>
              <a:rPr lang="es-ES" dirty="0" smtClean="0">
                <a:latin typeface="Trebuchet MS"/>
                <a:cs typeface="Trebuchet MS"/>
              </a:rPr>
              <a:t>Mediana de edad = </a:t>
            </a:r>
            <a:r>
              <a:rPr lang="es-ES" sz="2000" dirty="0" smtClean="0">
                <a:latin typeface="Lucida Grande"/>
                <a:ea typeface="Lucida Grande"/>
                <a:cs typeface="Lucida Grande"/>
              </a:rPr>
              <a:t>62,8 </a:t>
            </a:r>
            <a:r>
              <a:rPr lang="es-ES" sz="2000" dirty="0">
                <a:latin typeface="Lucida Grande"/>
                <a:ea typeface="Lucida Grande"/>
                <a:cs typeface="Lucida Grande"/>
              </a:rPr>
              <a:t>(0,6-96)</a:t>
            </a:r>
            <a:endParaRPr lang="es-ES" dirty="0" smtClean="0">
              <a:latin typeface="Trebuchet MS"/>
              <a:cs typeface="Trebuchet MS"/>
            </a:endParaRPr>
          </a:p>
          <a:p>
            <a:pPr>
              <a:buFont typeface="Wingdings" charset="2"/>
              <a:buChar char="§"/>
            </a:pPr>
            <a:endParaRPr lang="es-ES" dirty="0">
              <a:latin typeface="Trebuchet MS"/>
              <a:cs typeface="Trebuchet MS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77240" y="714376"/>
            <a:ext cx="7543800" cy="914400"/>
          </a:xfrm>
        </p:spPr>
        <p:txBody>
          <a:bodyPr/>
          <a:lstStyle/>
          <a:p>
            <a:pPr algn="r"/>
            <a:r>
              <a:rPr lang="es-ES" dirty="0" smtClean="0">
                <a:latin typeface="Trebuchet MS"/>
                <a:cs typeface="Trebuchet MS"/>
              </a:rPr>
              <a:t>Leucemia Aguda </a:t>
            </a:r>
            <a:r>
              <a:rPr lang="es-ES" dirty="0" err="1" smtClean="0">
                <a:latin typeface="Trebuchet MS"/>
                <a:cs typeface="Trebuchet MS"/>
              </a:rPr>
              <a:t>Mieloblástica</a:t>
            </a:r>
            <a:endParaRPr lang="es-ES" dirty="0">
              <a:latin typeface="Trebuchet MS"/>
              <a:cs typeface="Trebuchet MS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086632"/>
              </p:ext>
            </p:extLst>
          </p:nvPr>
        </p:nvGraphicFramePr>
        <p:xfrm>
          <a:off x="2143125" y="2365375"/>
          <a:ext cx="6667500" cy="434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28625" y="6036707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rebuchet MS"/>
                <a:cs typeface="Trebuchet MS"/>
              </a:rPr>
              <a:t>Subtipos WHO 2008</a:t>
            </a:r>
            <a:endParaRPr lang="es-ES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43922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31215" y="2130426"/>
            <a:ext cx="6096000" cy="1187449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s-ES" dirty="0" smtClean="0">
                <a:latin typeface="Trebuchet MS"/>
                <a:cs typeface="Trebuchet MS"/>
              </a:rPr>
              <a:t>Incidencia 0,73</a:t>
            </a:r>
          </a:p>
          <a:p>
            <a:pPr>
              <a:buFont typeface="Arial"/>
              <a:buChar char="•"/>
            </a:pPr>
            <a:r>
              <a:rPr lang="es-ES" dirty="0" smtClean="0">
                <a:solidFill>
                  <a:srgbClr val="FFFFFF"/>
                </a:solidFill>
                <a:latin typeface="Trebuchet MS"/>
                <a:cs typeface="Trebuchet MS"/>
              </a:rPr>
              <a:t>Mediana de edad  = </a:t>
            </a:r>
            <a:r>
              <a:rPr lang="es-ES" sz="2400" dirty="0" smtClean="0">
                <a:solidFill>
                  <a:srgbClr val="FFFFFF"/>
                </a:solidFill>
                <a:effectLst/>
                <a:latin typeface="Calibri"/>
              </a:rPr>
              <a:t>35 </a:t>
            </a:r>
            <a:r>
              <a:rPr lang="es-ES" sz="2400" dirty="0">
                <a:solidFill>
                  <a:srgbClr val="FFFFFF"/>
                </a:solidFill>
                <a:effectLst/>
                <a:latin typeface="Calibri"/>
              </a:rPr>
              <a:t>(1</a:t>
            </a:r>
            <a:r>
              <a:rPr lang="es-ES" sz="2400" dirty="0" smtClean="0">
                <a:solidFill>
                  <a:srgbClr val="FFFFFF"/>
                </a:solidFill>
                <a:effectLst/>
                <a:latin typeface="Calibri"/>
              </a:rPr>
              <a:t>-78)</a:t>
            </a:r>
            <a:endParaRPr lang="es-ES" sz="2400" dirty="0">
              <a:solidFill>
                <a:srgbClr val="FFFFFF"/>
              </a:solidFill>
              <a:effectLst/>
              <a:latin typeface="Calibri"/>
            </a:endParaRPr>
          </a:p>
          <a:p>
            <a:pPr>
              <a:buFont typeface="Arial"/>
              <a:buChar char="•"/>
            </a:pPr>
            <a:endParaRPr lang="es-ES" dirty="0" smtClean="0">
              <a:latin typeface="Trebuchet MS"/>
              <a:cs typeface="Trebuchet MS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77240" y="920750"/>
            <a:ext cx="7543800" cy="914400"/>
          </a:xfrm>
        </p:spPr>
        <p:txBody>
          <a:bodyPr/>
          <a:lstStyle/>
          <a:p>
            <a:r>
              <a:rPr lang="es-ES" dirty="0" smtClean="0">
                <a:latin typeface="Trebuchet MS"/>
                <a:cs typeface="Trebuchet MS"/>
              </a:rPr>
              <a:t>Leucemia Aguda </a:t>
            </a:r>
            <a:r>
              <a:rPr lang="es-ES" dirty="0" err="1" smtClean="0">
                <a:latin typeface="Trebuchet MS"/>
                <a:cs typeface="Trebuchet MS"/>
              </a:rPr>
              <a:t>Linfoblástica</a:t>
            </a:r>
            <a:endParaRPr lang="es-ES" dirty="0">
              <a:latin typeface="Trebuchet MS"/>
              <a:cs typeface="Trebuchet MS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870268"/>
              </p:ext>
            </p:extLst>
          </p:nvPr>
        </p:nvGraphicFramePr>
        <p:xfrm>
          <a:off x="3730625" y="3429000"/>
          <a:ext cx="5207000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2734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12897"/>
              </p:ext>
            </p:extLst>
          </p:nvPr>
        </p:nvGraphicFramePr>
        <p:xfrm>
          <a:off x="221615" y="777875"/>
          <a:ext cx="8557260" cy="520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5999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27989" y="276226"/>
            <a:ext cx="7543800" cy="914400"/>
          </a:xfrm>
        </p:spPr>
        <p:txBody>
          <a:bodyPr/>
          <a:lstStyle/>
          <a:p>
            <a:r>
              <a:rPr lang="es-ES" dirty="0" smtClean="0">
                <a:latin typeface="Trebuchet MS"/>
                <a:cs typeface="Trebuchet MS"/>
              </a:rPr>
              <a:t>Datos acumulados</a:t>
            </a:r>
            <a:endParaRPr lang="es-ES" dirty="0">
              <a:latin typeface="Trebuchet MS"/>
              <a:cs typeface="Trebuchet MS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407134"/>
              </p:ext>
            </p:extLst>
          </p:nvPr>
        </p:nvGraphicFramePr>
        <p:xfrm>
          <a:off x="427989" y="1508126"/>
          <a:ext cx="8001637" cy="3176926"/>
        </p:xfrm>
        <a:graphic>
          <a:graphicData uri="http://schemas.openxmlformats.org/drawingml/2006/table">
            <a:tbl>
              <a:tblPr firstRow="1" bandRow="1"/>
              <a:tblGrid>
                <a:gridCol w="1096011"/>
                <a:gridCol w="878598"/>
                <a:gridCol w="1032025"/>
                <a:gridCol w="1286592"/>
                <a:gridCol w="1520517"/>
                <a:gridCol w="2187894"/>
              </a:tblGrid>
              <a:tr h="32877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AÑO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CASOS TOTALES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LAM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MEDIANA EDAD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LAL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MEDIANA EDAD LAL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287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LAM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87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 (15-95)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 (16-89)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</a:tr>
              <a:tr h="31612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 (16-90)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(15-76)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612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 (18-99)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(16-75)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</a:tr>
              <a:tr h="31612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 (17-93)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 (15-90)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612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 (19-96)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 (15-90)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</a:tr>
              <a:tr h="3287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 (15-89)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 (18-74)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41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62,8</a:t>
                      </a:r>
                    </a:p>
                    <a:p>
                      <a:pPr algn="ctr" fontAlgn="b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(0,6-96)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35,1 (</a:t>
                      </a:r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-78)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905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658916"/>
              </p:ext>
            </p:extLst>
          </p:nvPr>
        </p:nvGraphicFramePr>
        <p:xfrm>
          <a:off x="460375" y="746125"/>
          <a:ext cx="8302625" cy="504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7770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132</TotalTime>
  <Words>242</Words>
  <Application>Microsoft Office PowerPoint</Application>
  <PresentationFormat>On-screen Show (4:3)</PresentationFormat>
  <Paragraphs>86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Elemental</vt:lpstr>
      <vt:lpstr>Registro Nacional Leucemias Agudas</vt:lpstr>
      <vt:lpstr>Leucemias Agudas Año 2016</vt:lpstr>
      <vt:lpstr>PowerPoint Presentation</vt:lpstr>
      <vt:lpstr>Distribución por subtipos</vt:lpstr>
      <vt:lpstr>Leucemia Aguda Mieloblástica</vt:lpstr>
      <vt:lpstr>Leucemia Aguda Linfoblástica</vt:lpstr>
      <vt:lpstr>PowerPoint Presentation</vt:lpstr>
      <vt:lpstr>Datos acumulados</vt:lpstr>
      <vt:lpstr>PowerPoint Presentation</vt:lpstr>
      <vt:lpstr>AGRADECIMIENTO  LABORATORIOS DE CITOMETRIA DE FLUJO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Registro Nacional Leucemias Agudas</dc:title>
  <dc:creator>Matilde Boada</dc:creator>
  <cp:lastModifiedBy>Usuario</cp:lastModifiedBy>
  <cp:revision>10</cp:revision>
  <dcterms:created xsi:type="dcterms:W3CDTF">2017-04-24T19:13:26Z</dcterms:created>
  <dcterms:modified xsi:type="dcterms:W3CDTF">2017-07-10T17:11:48Z</dcterms:modified>
</cp:coreProperties>
</file>